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7461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uk-UA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97646" y="2924943"/>
            <a:ext cx="3666547" cy="3666547"/>
          </a:xfrm>
          <a:prstGeom prst="rect">
            <a:avLst/>
          </a:prstGeom>
        </p:spPr>
      </p:pic>
      <p:sp>
        <p:nvSpPr>
          <p:cNvPr id="52" name="Shape 52"/>
          <p:cNvSpPr/>
          <p:nvPr/>
        </p:nvSpPr>
        <p:spPr>
          <a:xfrm>
            <a:off x="1854364" y="260647"/>
            <a:ext cx="5486566" cy="707886"/>
          </a:xfrm>
          <a:prstGeom prst="rect">
            <a:avLst/>
          </a:prstGeom>
          <a:gradFill>
            <a:gsLst>
              <a:gs pos="0">
                <a:srgbClr val="29869F"/>
              </a:gs>
              <a:gs pos="80000">
                <a:srgbClr val="37B1D1"/>
              </a:gs>
              <a:gs pos="100000">
                <a:srgbClr val="33B4D6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Комп’ютерні публікації 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115616" y="3429000"/>
            <a:ext cx="2352675" cy="1943101"/>
          </a:xfrm>
          <a:prstGeom prst="rect">
            <a:avLst/>
          </a:prstGeom>
        </p:spPr>
      </p:pic>
      <p:sp>
        <p:nvSpPr>
          <p:cNvPr id="54" name="Shape 54"/>
          <p:cNvSpPr/>
          <p:nvPr/>
        </p:nvSpPr>
        <p:spPr>
          <a:xfrm>
            <a:off x="277166" y="1052736"/>
            <a:ext cx="8640960" cy="2123657"/>
          </a:xfrm>
          <a:prstGeom prst="rect">
            <a:avLst/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4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Особливості роботи з графічними об’єктами.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4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Зв’язки між об’єктами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84176" cy="1584175"/>
          </a:xfrm>
          <a:prstGeom prst="rect">
            <a:avLst/>
          </a:prstGeom>
        </p:spPr>
      </p:pic>
      <p:sp>
        <p:nvSpPr>
          <p:cNvPr id="165" name="Shape 165"/>
          <p:cNvSpPr/>
          <p:nvPr/>
        </p:nvSpPr>
        <p:spPr>
          <a:xfrm>
            <a:off x="1584175" y="530477"/>
            <a:ext cx="7164288" cy="523219"/>
          </a:xfrm>
          <a:prstGeom prst="rect">
            <a:avLst/>
          </a:prstGeom>
          <a:gradFill>
            <a:gsLst>
              <a:gs pos="0">
                <a:srgbClr val="29869F"/>
              </a:gs>
              <a:gs pos="80000">
                <a:srgbClr val="37B1D1"/>
              </a:gs>
              <a:gs pos="100000">
                <a:srgbClr val="33B4D6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Комп’ютерні публікації </a:t>
            </a:r>
          </a:p>
        </p:txBody>
      </p:sp>
      <p:sp>
        <p:nvSpPr>
          <p:cNvPr id="166" name="Shape 166"/>
          <p:cNvSpPr/>
          <p:nvPr/>
        </p:nvSpPr>
        <p:spPr>
          <a:xfrm>
            <a:off x="152400" y="1584175"/>
            <a:ext cx="8884095" cy="1815881"/>
          </a:xfrm>
          <a:prstGeom prst="rect">
            <a:avLst/>
          </a:prstGeom>
          <a:gradFill>
            <a:gsLst>
              <a:gs pos="0">
                <a:srgbClr val="9A2E2C"/>
              </a:gs>
              <a:gs pos="80000">
                <a:srgbClr val="CA3D39"/>
              </a:gs>
              <a:gs pos="100000">
                <a:srgbClr val="CE3B37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32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Практичн</a:t>
            </a:r>
            <a:r>
              <a:rPr lang="uk-UA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 робота №7 (І частина)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3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 b="1" i="0" u="none" strike="noStrike" cap="none" baseline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«Створення публікації, що містить зв’язані об’єкти та графічні елементи»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584176" cy="1584175"/>
          </a:xfrm>
          <a:prstGeom prst="rect">
            <a:avLst/>
          </a:prstGeom>
        </p:spPr>
      </p:pic>
      <p:sp>
        <p:nvSpPr>
          <p:cNvPr id="168" name="Shape 168"/>
          <p:cNvSpPr txBox="1"/>
          <p:nvPr/>
        </p:nvSpPr>
        <p:spPr>
          <a:xfrm>
            <a:off x="155575" y="-1028700"/>
            <a:ext cx="2143125" cy="2143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7812" y="3632200"/>
            <a:ext cx="2020887" cy="2533650"/>
          </a:xfrm>
          <a:prstGeom prst="rect">
            <a:avLst/>
          </a:prstGeom>
        </p:spPr>
      </p:pic>
      <p:pic>
        <p:nvPicPr>
          <p:cNvPr id="170" name="Shape 17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835150" y="3789362"/>
            <a:ext cx="2533650" cy="1800225"/>
          </a:xfrm>
          <a:prstGeom prst="rect">
            <a:avLst/>
          </a:prstGeom>
        </p:spPr>
      </p:pic>
      <p:pic>
        <p:nvPicPr>
          <p:cNvPr id="171" name="Shape 17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071937" y="4027487"/>
            <a:ext cx="2619375" cy="1743075"/>
          </a:xfrm>
          <a:prstGeom prst="rect">
            <a:avLst/>
          </a:prstGeom>
        </p:spPr>
      </p:pic>
      <p:pic>
        <p:nvPicPr>
          <p:cNvPr id="172" name="Shape 17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380162" y="4384675"/>
            <a:ext cx="2562225" cy="17811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655820"/>
            <a:ext cx="1156567" cy="1156568"/>
          </a:xfrm>
          <a:prstGeom prst="rect">
            <a:avLst/>
          </a:prstGeom>
        </p:spPr>
      </p:pic>
      <p:sp>
        <p:nvSpPr>
          <p:cNvPr id="60" name="Shape 60"/>
          <p:cNvSpPr/>
          <p:nvPr/>
        </p:nvSpPr>
        <p:spPr>
          <a:xfrm>
            <a:off x="1156567" y="332655"/>
            <a:ext cx="7538595" cy="1200329"/>
          </a:xfrm>
          <a:prstGeom prst="rect">
            <a:avLst/>
          </a:prstGeom>
          <a:gradFill>
            <a:gsLst>
              <a:gs pos="0">
                <a:srgbClr val="29869F"/>
              </a:gs>
              <a:gs pos="80000">
                <a:srgbClr val="37B1D1"/>
              </a:gs>
              <a:gs pos="100000">
                <a:srgbClr val="33B4D6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3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Графічні об’єкти. Зв’язки між об’єктами</a:t>
            </a:r>
          </a:p>
        </p:txBody>
      </p:sp>
      <p:sp>
        <p:nvSpPr>
          <p:cNvPr id="61" name="Shape 61"/>
          <p:cNvSpPr/>
          <p:nvPr/>
        </p:nvSpPr>
        <p:spPr>
          <a:xfrm>
            <a:off x="250825" y="1627187"/>
            <a:ext cx="8785225" cy="4200524"/>
          </a:xfrm>
          <a:prstGeom prst="foldedCorner">
            <a:avLst>
              <a:gd name="adj" fmla="val 18000"/>
            </a:avLst>
          </a:prstGeom>
          <a:noFill/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73087" y="2346325"/>
            <a:ext cx="7723186" cy="4865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3087" y="2346325"/>
            <a:ext cx="7723187" cy="486568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173470" y="476672"/>
            <a:ext cx="7488831" cy="523219"/>
          </a:xfrm>
          <a:prstGeom prst="rect">
            <a:avLst/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Особливості роботи з графічними об’єктами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504" y="159997"/>
            <a:ext cx="1156567" cy="1156568"/>
          </a:xfrm>
          <a:prstGeom prst="rect">
            <a:avLst/>
          </a:prstGeom>
        </p:spPr>
      </p:pic>
      <p:sp>
        <p:nvSpPr>
          <p:cNvPr id="71" name="Shape 71"/>
          <p:cNvSpPr/>
          <p:nvPr/>
        </p:nvSpPr>
        <p:spPr>
          <a:xfrm>
            <a:off x="176211" y="2060575"/>
            <a:ext cx="8791575" cy="4486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6211" y="2060575"/>
            <a:ext cx="8791574" cy="4486274"/>
          </a:xfrm>
          <a:prstGeom prst="rect">
            <a:avLst/>
          </a:prstGeom>
        </p:spPr>
      </p:pic>
      <p:sp>
        <p:nvSpPr>
          <p:cNvPr id="73" name="Shape 73"/>
          <p:cNvSpPr/>
          <p:nvPr/>
        </p:nvSpPr>
        <p:spPr>
          <a:xfrm>
            <a:off x="2195735" y="1316566"/>
            <a:ext cx="5184496" cy="523219"/>
          </a:xfrm>
          <a:prstGeom prst="rect">
            <a:avLst/>
          </a:prstGeom>
          <a:gradFill>
            <a:gsLst>
              <a:gs pos="0">
                <a:srgbClr val="29869F"/>
              </a:gs>
              <a:gs pos="80000">
                <a:srgbClr val="37B1D1"/>
              </a:gs>
              <a:gs pos="100000">
                <a:srgbClr val="33B4D6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Робота з графічними об’єктами </a:t>
            </a:r>
          </a:p>
        </p:txBody>
      </p:sp>
      <p:grpSp>
        <p:nvGrpSpPr>
          <p:cNvPr id="74" name="Shape 74"/>
          <p:cNvGrpSpPr/>
          <p:nvPr/>
        </p:nvGrpSpPr>
        <p:grpSpPr>
          <a:xfrm>
            <a:off x="-30161" y="1158875"/>
            <a:ext cx="1712911" cy="3370262"/>
            <a:chOff x="-30161" y="1158875"/>
            <a:chExt cx="1712911" cy="3370262"/>
          </a:xfrm>
        </p:grpSpPr>
        <p:sp>
          <p:nvSpPr>
            <p:cNvPr id="75" name="Shape 75"/>
            <p:cNvSpPr/>
            <p:nvPr/>
          </p:nvSpPr>
          <p:spPr>
            <a:xfrm>
              <a:off x="-30161" y="1158875"/>
              <a:ext cx="1712911" cy="3370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76" name="Shape 76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-30161" y="1158875"/>
              <a:ext cx="1712911" cy="3370262"/>
            </a:xfrm>
            <a:prstGeom prst="rect">
              <a:avLst/>
            </a:prstGeom>
          </p:spPr>
        </p:pic>
        <p:sp>
          <p:nvSpPr>
            <p:cNvPr id="77" name="Shape 77"/>
            <p:cNvSpPr txBox="1"/>
            <p:nvPr/>
          </p:nvSpPr>
          <p:spPr>
            <a:xfrm>
              <a:off x="250825" y="1412875"/>
              <a:ext cx="1152525" cy="30956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" name="Shape 78"/>
          <p:cNvGrpSpPr/>
          <p:nvPr/>
        </p:nvGrpSpPr>
        <p:grpSpPr>
          <a:xfrm>
            <a:off x="7308850" y="1256620"/>
            <a:ext cx="1816099" cy="3407453"/>
            <a:chOff x="7308850" y="1256620"/>
            <a:chExt cx="1816099" cy="3407453"/>
          </a:xfrm>
        </p:grpSpPr>
        <p:sp>
          <p:nvSpPr>
            <p:cNvPr id="79" name="Shape 79"/>
            <p:cNvSpPr/>
            <p:nvPr/>
          </p:nvSpPr>
          <p:spPr>
            <a:xfrm>
              <a:off x="7308850" y="1328737"/>
              <a:ext cx="1816099" cy="3335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80" name="Shape 80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7308850" y="1328737"/>
              <a:ext cx="1816099" cy="3335337"/>
            </a:xfrm>
            <a:prstGeom prst="rect">
              <a:avLst/>
            </a:prstGeom>
          </p:spPr>
        </p:pic>
        <p:sp>
          <p:nvSpPr>
            <p:cNvPr id="81" name="Shape 81"/>
            <p:cNvSpPr txBox="1"/>
            <p:nvPr/>
          </p:nvSpPr>
          <p:spPr>
            <a:xfrm rot="10380000">
              <a:off x="7716837" y="1312861"/>
              <a:ext cx="1106487" cy="30003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173470" y="476672"/>
            <a:ext cx="7488831" cy="523219"/>
          </a:xfrm>
          <a:prstGeom prst="rect">
            <a:avLst/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Створення зв’язків між об’єктами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504" y="159997"/>
            <a:ext cx="1156567" cy="1156568"/>
          </a:xfrm>
          <a:prstGeom prst="rect">
            <a:avLst/>
          </a:prstGeom>
        </p:spPr>
      </p:pic>
      <p:sp>
        <p:nvSpPr>
          <p:cNvPr id="88" name="Shape 88"/>
          <p:cNvSpPr/>
          <p:nvPr/>
        </p:nvSpPr>
        <p:spPr>
          <a:xfrm>
            <a:off x="1122362" y="2060575"/>
            <a:ext cx="7278687" cy="43957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122362" y="2060575"/>
            <a:ext cx="7278687" cy="4395786"/>
          </a:xfrm>
          <a:prstGeom prst="rect">
            <a:avLst/>
          </a:prstGeom>
        </p:spPr>
      </p:pic>
      <p:sp>
        <p:nvSpPr>
          <p:cNvPr id="90" name="Shape 90"/>
          <p:cNvSpPr/>
          <p:nvPr/>
        </p:nvSpPr>
        <p:spPr>
          <a:xfrm>
            <a:off x="2316949" y="1316566"/>
            <a:ext cx="4942059" cy="523219"/>
          </a:xfrm>
          <a:prstGeom prst="rect">
            <a:avLst/>
          </a:prstGeom>
          <a:gradFill>
            <a:gsLst>
              <a:gs pos="0">
                <a:srgbClr val="29869F"/>
              </a:gs>
              <a:gs pos="80000">
                <a:srgbClr val="37B1D1"/>
              </a:gs>
              <a:gs pos="100000">
                <a:srgbClr val="33B4D6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Робота з текстовими блоками:</a:t>
            </a:r>
          </a:p>
        </p:txBody>
      </p:sp>
      <p:grpSp>
        <p:nvGrpSpPr>
          <p:cNvPr id="91" name="Shape 91"/>
          <p:cNvGrpSpPr/>
          <p:nvPr/>
        </p:nvGrpSpPr>
        <p:grpSpPr>
          <a:xfrm>
            <a:off x="-30161" y="1158875"/>
            <a:ext cx="1352550" cy="3462337"/>
            <a:chOff x="-30161" y="1158875"/>
            <a:chExt cx="1352550" cy="3462337"/>
          </a:xfrm>
        </p:grpSpPr>
        <p:sp>
          <p:nvSpPr>
            <p:cNvPr id="92" name="Shape 92"/>
            <p:cNvSpPr/>
            <p:nvPr/>
          </p:nvSpPr>
          <p:spPr>
            <a:xfrm>
              <a:off x="-30161" y="1158875"/>
              <a:ext cx="1352550" cy="3462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93" name="Shape 93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-30161" y="1158875"/>
              <a:ext cx="1352549" cy="3462337"/>
            </a:xfrm>
            <a:prstGeom prst="rect">
              <a:avLst/>
            </a:prstGeom>
          </p:spPr>
        </p:pic>
        <p:sp>
          <p:nvSpPr>
            <p:cNvPr id="94" name="Shape 94"/>
            <p:cNvSpPr txBox="1"/>
            <p:nvPr/>
          </p:nvSpPr>
          <p:spPr>
            <a:xfrm>
              <a:off x="250825" y="1412875"/>
              <a:ext cx="792162" cy="30956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5" name="Shape 95"/>
          <p:cNvGrpSpPr/>
          <p:nvPr/>
        </p:nvGrpSpPr>
        <p:grpSpPr>
          <a:xfrm>
            <a:off x="7669211" y="1573663"/>
            <a:ext cx="1646237" cy="3174548"/>
            <a:chOff x="7669211" y="1573663"/>
            <a:chExt cx="1646237" cy="3174548"/>
          </a:xfrm>
        </p:grpSpPr>
        <p:sp>
          <p:nvSpPr>
            <p:cNvPr id="96" name="Shape 96"/>
            <p:cNvSpPr/>
            <p:nvPr/>
          </p:nvSpPr>
          <p:spPr>
            <a:xfrm>
              <a:off x="7669211" y="1616075"/>
              <a:ext cx="1646237" cy="3132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97" name="Shape 97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7669211" y="1616075"/>
              <a:ext cx="1646236" cy="3132136"/>
            </a:xfrm>
            <a:prstGeom prst="rect">
              <a:avLst/>
            </a:prstGeom>
          </p:spPr>
        </p:pic>
        <p:sp>
          <p:nvSpPr>
            <p:cNvPr id="98" name="Shape 98"/>
            <p:cNvSpPr txBox="1"/>
            <p:nvPr/>
          </p:nvSpPr>
          <p:spPr>
            <a:xfrm rot="10380000">
              <a:off x="8066086" y="1620837"/>
              <a:ext cx="944561" cy="27860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173470" y="476672"/>
            <a:ext cx="7488831" cy="523219"/>
          </a:xfrm>
          <a:prstGeom prst="rect">
            <a:avLst/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Створення зв’язків між об’єктами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504" y="159997"/>
            <a:ext cx="1156567" cy="1156568"/>
          </a:xfrm>
          <a:prstGeom prst="rect">
            <a:avLst/>
          </a:prstGeom>
        </p:spPr>
      </p:pic>
      <p:sp>
        <p:nvSpPr>
          <p:cNvPr id="105" name="Shape 105"/>
          <p:cNvSpPr/>
          <p:nvPr/>
        </p:nvSpPr>
        <p:spPr>
          <a:xfrm>
            <a:off x="1547663" y="1316566"/>
            <a:ext cx="5976664" cy="523219"/>
          </a:xfrm>
          <a:prstGeom prst="rect">
            <a:avLst/>
          </a:prstGeom>
          <a:gradFill>
            <a:gsLst>
              <a:gs pos="0">
                <a:srgbClr val="29869F"/>
              </a:gs>
              <a:gs pos="80000">
                <a:srgbClr val="37B1D1"/>
              </a:gs>
              <a:gs pos="100000">
                <a:srgbClr val="33B4D6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Зв’язування текстових блоків</a:t>
            </a:r>
          </a:p>
        </p:txBody>
      </p:sp>
      <p:sp>
        <p:nvSpPr>
          <p:cNvPr id="106" name="Shape 106"/>
          <p:cNvSpPr/>
          <p:nvPr/>
        </p:nvSpPr>
        <p:spPr>
          <a:xfrm>
            <a:off x="176211" y="3852862"/>
            <a:ext cx="8718549" cy="2560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6211" y="3852862"/>
            <a:ext cx="8718549" cy="2560637"/>
          </a:xfrm>
          <a:prstGeom prst="rect">
            <a:avLst/>
          </a:prstGeom>
        </p:spPr>
      </p:pic>
      <p:sp>
        <p:nvSpPr>
          <p:cNvPr id="108" name="Shape 108"/>
          <p:cNvSpPr txBox="1"/>
          <p:nvPr/>
        </p:nvSpPr>
        <p:spPr>
          <a:xfrm>
            <a:off x="323850" y="1957386"/>
            <a:ext cx="8712199" cy="1014411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 час зв’язування текстових блоків текст, що не вміщується в одному блоці, «перетікає» в наступний. Ланцюжок зв’язаних блоків може розміщуватися на декількох сторінках.</a:t>
            </a:r>
          </a:p>
        </p:txBody>
      </p:sp>
      <p:sp>
        <p:nvSpPr>
          <p:cNvPr id="109" name="Shape 109"/>
          <p:cNvSpPr/>
          <p:nvPr/>
        </p:nvSpPr>
        <p:spPr>
          <a:xfrm>
            <a:off x="993775" y="3144836"/>
            <a:ext cx="6973887" cy="1182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93775" y="3144836"/>
            <a:ext cx="6973887" cy="118268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165020" y="227277"/>
            <a:ext cx="7488831" cy="523219"/>
          </a:xfrm>
          <a:prstGeom prst="rect">
            <a:avLst/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00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Створення зв’язків між об’єктами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504" y="159997"/>
            <a:ext cx="1156567" cy="1156568"/>
          </a:xfrm>
          <a:prstGeom prst="rect">
            <a:avLst/>
          </a:prstGeom>
        </p:spPr>
      </p:pic>
      <p:sp>
        <p:nvSpPr>
          <p:cNvPr id="117" name="Shape 117"/>
          <p:cNvSpPr/>
          <p:nvPr/>
        </p:nvSpPr>
        <p:spPr>
          <a:xfrm>
            <a:off x="1763688" y="762724"/>
            <a:ext cx="5976664" cy="523219"/>
          </a:xfrm>
          <a:prstGeom prst="rect">
            <a:avLst/>
          </a:prstGeom>
          <a:gradFill>
            <a:gsLst>
              <a:gs pos="0">
                <a:srgbClr val="29869F"/>
              </a:gs>
              <a:gs pos="80000">
                <a:srgbClr val="37B1D1"/>
              </a:gs>
              <a:gs pos="100000">
                <a:srgbClr val="33B4D6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uk-UA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Зв’язування текстових блоків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03200" y="2628900"/>
            <a:ext cx="8872537" cy="10160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зв’язування текстових блоків клацніть усередині блоку, що має бути першим у статті. На панелі інструментів </a:t>
            </a:r>
            <a:r>
              <a:rPr lang="uk-UA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Зв’язати текстові поля </a:t>
            </a:r>
            <a:r>
              <a:rPr lang="uk-UA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натискуйте кнопку </a:t>
            </a:r>
            <a:r>
              <a:rPr lang="uk-UA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Створити зв’язок із написом</a:t>
            </a:r>
            <a:r>
              <a:rPr lang="uk-UA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1600" y="3644900"/>
            <a:ext cx="3619499" cy="2755899"/>
          </a:xfrm>
          <a:prstGeom prst="rect">
            <a:avLst/>
          </a:prstGeom>
        </p:spPr>
      </p:pic>
      <p:sp>
        <p:nvSpPr>
          <p:cNvPr id="120" name="Shape 120"/>
          <p:cNvSpPr txBox="1"/>
          <p:nvPr/>
        </p:nvSpPr>
        <p:spPr>
          <a:xfrm>
            <a:off x="3721100" y="3868737"/>
            <a:ext cx="5354636" cy="2030412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Покажчик миші набуде вигляду нахиленого глечика. Клацніть блок, у якому повинна продовжуватися стаття.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Тепер цей тестовий блок зв’язаний із попереднім, і в ньому з’явиться текст з області переповнювання.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Щоб зв’язати зі статтею додаткові текстові блоки, треба повторити дві останні дії.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949825" y="5957887"/>
            <a:ext cx="423862" cy="398461"/>
          </a:xfrm>
          <a:prstGeom prst="rect">
            <a:avLst/>
          </a:prstGeom>
        </p:spPr>
      </p:pic>
      <p:pic>
        <p:nvPicPr>
          <p:cNvPr id="122" name="Shape 12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794375" y="5973762"/>
            <a:ext cx="484187" cy="395286"/>
          </a:xfrm>
          <a:prstGeom prst="rect">
            <a:avLst/>
          </a:prstGeom>
        </p:spPr>
      </p:pic>
      <p:pic>
        <p:nvPicPr>
          <p:cNvPr id="123" name="Shape 12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03200" y="1319212"/>
            <a:ext cx="8713786" cy="117316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286000" y="238125"/>
            <a:ext cx="5510211" cy="8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86000" y="238125"/>
            <a:ext cx="5510212" cy="889000"/>
          </a:xfrm>
          <a:prstGeom prst="rect">
            <a:avLst/>
          </a:prstGeom>
        </p:spPr>
      </p:pic>
      <p:sp>
        <p:nvSpPr>
          <p:cNvPr id="130" name="Shape 130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uk-UA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38111" y="1365250"/>
            <a:ext cx="9083674" cy="369886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uk-UA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 публікаціях можуть розміщуватися об'єкти двох типів - </a:t>
            </a:r>
            <a:r>
              <a:rPr lang="uk-UA" sz="1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тексти та графічні зображення.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2932111" y="1817686"/>
            <a:ext cx="5761036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Бюлетень (</a:t>
            </a:r>
            <a:r>
              <a:rPr lang="uk-UA" sz="2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франц</a:t>
            </a:r>
            <a:r>
              <a:rPr lang="uk-UA" sz="2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uk-UA" sz="2400" b="1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bulletin</a:t>
            </a:r>
            <a:r>
              <a:rPr lang="uk-UA" sz="2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uk-UA" sz="2400" b="1" i="0" u="none" strike="noStrike" cap="none" baseline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записка, листок, документ</a:t>
            </a:r>
            <a:r>
              <a:rPr lang="uk-UA" sz="2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- коротке офіційне повідомлення, збірка офіційних актів або періодичне видання, яке містить повідомлення з певного кола питань.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68275" y="1827211"/>
            <a:ext cx="2609850" cy="1752600"/>
          </a:xfrm>
          <a:prstGeom prst="rect">
            <a:avLst/>
          </a:prstGeom>
        </p:spPr>
      </p:pic>
      <p:sp>
        <p:nvSpPr>
          <p:cNvPr id="134" name="Shape 134"/>
          <p:cNvSpPr txBox="1"/>
          <p:nvPr/>
        </p:nvSpPr>
        <p:spPr>
          <a:xfrm>
            <a:off x="168275" y="3721100"/>
            <a:ext cx="8867774" cy="12001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Publisher бюлетень - це публікація з однієї чи кількох сторінок, яка містить повідомлення з певного кола питань, наприклад аналіз економічного чи фінансового стану підприємства за певний період, добірка нормативних актів з певного питання або за певний період, огляд спортивних новин, звіт про проведені дослідження тощо.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042987" y="4921250"/>
            <a:ext cx="2543175" cy="1800225"/>
          </a:xfrm>
          <a:prstGeom prst="rect">
            <a:avLst/>
          </a:prstGeom>
        </p:spPr>
      </p:pic>
      <p:pic>
        <p:nvPicPr>
          <p:cNvPr id="136" name="Shape 13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708400" y="5043487"/>
            <a:ext cx="2543175" cy="1677986"/>
          </a:xfrm>
          <a:prstGeom prst="rect">
            <a:avLst/>
          </a:prstGeom>
        </p:spPr>
      </p:pic>
      <p:pic>
        <p:nvPicPr>
          <p:cNvPr id="137" name="Shape 13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464300" y="4992687"/>
            <a:ext cx="2571750" cy="17287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286000" y="238125"/>
            <a:ext cx="5510211" cy="8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86000" y="238125"/>
            <a:ext cx="5510212" cy="889000"/>
          </a:xfrm>
          <a:prstGeom prst="rect">
            <a:avLst/>
          </a:prstGeom>
        </p:spPr>
      </p:pic>
      <p:sp>
        <p:nvSpPr>
          <p:cNvPr id="144" name="Shape 14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uk-UA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07950" y="1341437"/>
            <a:ext cx="9036050" cy="3527424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65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Бюлетень має титульну і заключну сторінки. На кожній сторінці може бути кілька статей. Матеріал статей розміщується в кілька колонок. Кожна колонка - це напис, який у Publisher  ще називають текстовим полем. Текстові поля однієї статті зв'язані між собою. Статті можуть починатися на одній сторінці, а закінчуватися на іншій.</a:t>
            </a:r>
          </a:p>
          <a:p>
            <a:pPr marL="0" marR="0" lvl="0" indent="1651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з головних об'єктів публікації - заголовок бюлетеня. За своєю структурою заголовок бюлетеня схожий до газетного. Він містить текст заголовка і дані про видавця, може містити девіз, емблему, для періодичних видань - номер і дату випуску.</a:t>
            </a:r>
          </a:p>
          <a:p>
            <a:pPr marL="0" marR="0" lvl="0" indent="1651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Основне місце на титульній сторінці займає перша або головна стаття. У бюлетені вона відіграє роль своєрідної програмної статті - тобто статті, в якій розкрито цілі данного видання або описано проблеми, які з наступних статтях будуть обговорюватися, деталізуватися і уточнюватися.</a:t>
            </a:r>
          </a:p>
          <a:p>
            <a:pPr marL="0" marR="0" lvl="0" indent="1651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Остання сторінка бюлетеня містить дані про редакторів і дизайнерів бюлетеня, а також деякі службові дані: тираж публікації, реквізити редакції та друкарні тощо.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44461" y="4806950"/>
            <a:ext cx="1690687" cy="1904999"/>
          </a:xfrm>
          <a:prstGeom prst="rect">
            <a:avLst/>
          </a:prstGeom>
        </p:spPr>
      </p:pic>
      <p:pic>
        <p:nvPicPr>
          <p:cNvPr id="147" name="Shape 14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268536" y="4857750"/>
            <a:ext cx="1524000" cy="1905000"/>
          </a:xfrm>
          <a:prstGeom prst="rect">
            <a:avLst/>
          </a:prstGeom>
        </p:spPr>
      </p:pic>
      <p:pic>
        <p:nvPicPr>
          <p:cNvPr id="148" name="Shape 14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140200" y="4875212"/>
            <a:ext cx="1790700" cy="1906586"/>
          </a:xfrm>
          <a:prstGeom prst="rect">
            <a:avLst/>
          </a:prstGeom>
        </p:spPr>
      </p:pic>
      <p:pic>
        <p:nvPicPr>
          <p:cNvPr id="149" name="Shape 14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300787" y="4857750"/>
            <a:ext cx="2543175" cy="18002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249237" y="195261"/>
            <a:ext cx="4451350" cy="9445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237" y="195261"/>
            <a:ext cx="4451350" cy="944561"/>
          </a:xfrm>
          <a:prstGeom prst="rect">
            <a:avLst/>
          </a:prstGeom>
        </p:spPr>
      </p:pic>
      <p:sp>
        <p:nvSpPr>
          <p:cNvPr id="156" name="Shape 15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lang="uk-UA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14312" y="1371600"/>
            <a:ext cx="4286250" cy="3281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формі буклету виготовляються путівники, проспекти, програми концертів і вистав, реклами продукції та послуг тощо. </a:t>
            </a:r>
          </a:p>
          <a:p>
            <a:pPr marL="0" marR="0" lvl="0" indent="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uk-UA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правило, </a:t>
            </a:r>
            <a:r>
              <a:rPr lang="uk-UA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буклет складається з одного аркуша формату А4, розміщеного в альбомній орієнтації та розділеного на три рівні частини</a:t>
            </a:r>
            <a:r>
              <a:rPr lang="uk-UA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По межах цих частин буклет згинається. Друк здійснюється, як правило, з обох сторін аркуша.</a:t>
            </a:r>
          </a:p>
          <a:p>
            <a:endParaRPr lang="uk-UA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72000" y="2565400"/>
            <a:ext cx="4429124" cy="3654425"/>
          </a:xfrm>
          <a:prstGeom prst="rect">
            <a:avLst/>
          </a:prstGeom>
        </p:spPr>
      </p:pic>
      <p:pic>
        <p:nvPicPr>
          <p:cNvPr id="159" name="Shape 15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651500" y="260350"/>
            <a:ext cx="3143250" cy="22002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Экран (4:3)</PresentationFormat>
  <Paragraphs>33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Бронецька Тетяна Валеріївна</cp:lastModifiedBy>
  <cp:revision>1</cp:revision>
  <dcterms:modified xsi:type="dcterms:W3CDTF">2014-03-25T11:08:54Z</dcterms:modified>
</cp:coreProperties>
</file>