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6" r:id="rId3"/>
    <p:sldId id="256" r:id="rId4"/>
    <p:sldId id="258" r:id="rId5"/>
    <p:sldId id="260" r:id="rId6"/>
    <p:sldId id="262" r:id="rId7"/>
    <p:sldId id="274" r:id="rId8"/>
    <p:sldId id="277" r:id="rId9"/>
    <p:sldId id="279" r:id="rId10"/>
    <p:sldId id="265" r:id="rId11"/>
    <p:sldId id="275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B9C612-4DBF-4843-9747-2D8C9E20A511}" type="datetimeFigureOut">
              <a:rPr lang="uk-UA" smtClean="0"/>
              <a:pPr/>
              <a:t>31.01.2013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E62825-DCCC-44E2-BEF0-76C5AB2E0E60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12776"/>
            <a:ext cx="4139952" cy="310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33265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час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все </a:t>
            </a:r>
            <a:r>
              <a:rPr lang="ru-RU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uk-UA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0768"/>
            <a:ext cx="35643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4725144"/>
            <a:ext cx="489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 –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дикі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люди,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 все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винищуєм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матір’ю-природою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кінець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пришвидшуєм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Л. Костенко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3" y="4581128"/>
            <a:ext cx="3563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Підготувала </a:t>
            </a:r>
          </a:p>
          <a:p>
            <a:r>
              <a:rPr lang="uk-UA" sz="24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магістрантка</a:t>
            </a:r>
            <a:r>
              <a:rPr lang="uk-UA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факультету</a:t>
            </a:r>
          </a:p>
          <a:p>
            <a:r>
              <a:rPr lang="uk-UA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іноземних мов</a:t>
            </a:r>
          </a:p>
          <a:p>
            <a:r>
              <a:rPr lang="uk-UA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Мурашка Мар'яна</a:t>
            </a:r>
            <a:endParaRPr lang="uk-UA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0"/>
            <a:ext cx="8229600" cy="8367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Прислів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 та приказки про здоров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’</a:t>
            </a:r>
            <a:r>
              <a:rPr kumimoji="0" lang="uk-UA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196752"/>
            <a:ext cx="8748464" cy="45259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Без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щастя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Веселий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Доки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служить, то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не тужить.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а все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наживемо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Бережи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одежу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знова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змолоду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той,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хто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втратив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Весела думка - половина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Глянь на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вигляд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не питай.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Здоровий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злидар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щасливіший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хворого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багача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Здоровому все на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йде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варте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як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за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купиш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27848"/>
          </a:xfrm>
        </p:spPr>
        <p:txBody>
          <a:bodyPr/>
          <a:lstStyle/>
          <a:p>
            <a:pPr algn="just"/>
            <a:r>
              <a:rPr lang="ru-RU" b="1" i="1" dirty="0" err="1" smtClean="0"/>
              <a:t>Якщо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мрієте</a:t>
            </a:r>
            <a:r>
              <a:rPr lang="ru-RU" b="1" i="1" dirty="0" smtClean="0"/>
              <a:t> про струнке, </a:t>
            </a:r>
            <a:r>
              <a:rPr lang="ru-RU" b="1" i="1" dirty="0" err="1" smtClean="0"/>
              <a:t>здорове</a:t>
            </a:r>
            <a:r>
              <a:rPr lang="ru-RU" b="1" i="1" dirty="0" smtClean="0"/>
              <a:t>, </a:t>
            </a:r>
            <a:r>
              <a:rPr lang="ru-RU" b="1" i="1" dirty="0" err="1" smtClean="0"/>
              <a:t>сильне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витривале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тіло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виберіть</a:t>
            </a:r>
            <a:r>
              <a:rPr lang="ru-RU" b="1" i="1" dirty="0" smtClean="0"/>
              <a:t> для себе </a:t>
            </a:r>
            <a:r>
              <a:rPr lang="ru-RU" b="1" i="1" dirty="0" err="1" smtClean="0"/>
              <a:t>хоча</a:t>
            </a:r>
            <a:r>
              <a:rPr lang="ru-RU" b="1" i="1" dirty="0" smtClean="0"/>
              <a:t> б одну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перерахованих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вище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звичок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не </a:t>
            </a:r>
            <a:r>
              <a:rPr lang="ru-RU" b="1" i="1" dirty="0" err="1" smtClean="0"/>
              <a:t>відступайте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неї</a:t>
            </a:r>
            <a:r>
              <a:rPr lang="ru-RU" b="1" i="1" dirty="0" smtClean="0"/>
              <a:t>. Коли </a:t>
            </a:r>
            <a:r>
              <a:rPr lang="ru-RU" b="1" i="1" dirty="0" err="1" smtClean="0"/>
              <a:t>ця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звичка</a:t>
            </a:r>
            <a:r>
              <a:rPr lang="ru-RU" b="1" i="1" dirty="0" smtClean="0"/>
              <a:t> стане для вас другою натурою, </a:t>
            </a:r>
            <a:r>
              <a:rPr lang="ru-RU" b="1" i="1" dirty="0" err="1" smtClean="0"/>
              <a:t>переходьте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наступної</a:t>
            </a:r>
            <a:r>
              <a:rPr lang="ru-RU" b="1" i="1" dirty="0" smtClean="0"/>
              <a:t>. Чим </a:t>
            </a:r>
            <a:r>
              <a:rPr lang="ru-RU" b="1" i="1" dirty="0" err="1" smtClean="0"/>
              <a:t>більше</a:t>
            </a:r>
            <a:r>
              <a:rPr lang="ru-RU" b="1" i="1" dirty="0" smtClean="0"/>
              <a:t> у вас </a:t>
            </a:r>
            <a:r>
              <a:rPr lang="ru-RU" b="1" i="1" dirty="0" err="1" smtClean="0"/>
              <a:t>здорових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звичок</a:t>
            </a:r>
            <a:r>
              <a:rPr lang="ru-RU" b="1" i="1" dirty="0" smtClean="0"/>
              <a:t>, </a:t>
            </a:r>
            <a:r>
              <a:rPr lang="ru-RU" b="1" i="1" dirty="0" err="1" smtClean="0"/>
              <a:t>тим</a:t>
            </a:r>
            <a:r>
              <a:rPr lang="ru-RU" b="1" i="1" dirty="0" smtClean="0"/>
              <a:t> легшим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насиченішим</a:t>
            </a:r>
            <a:r>
              <a:rPr lang="ru-RU" b="1" i="1" dirty="0" smtClean="0"/>
              <a:t> буде ваше </a:t>
            </a:r>
            <a:r>
              <a:rPr lang="ru-RU" b="1" i="1" dirty="0" err="1" smtClean="0"/>
              <a:t>життя</a:t>
            </a:r>
            <a:r>
              <a:rPr lang="ru-RU" b="1" i="1" dirty="0" smtClean="0"/>
              <a:t>,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тим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більше</a:t>
            </a:r>
            <a:r>
              <a:rPr lang="ru-RU" b="1" i="1" dirty="0" smtClean="0"/>
              <a:t> вас буде </a:t>
            </a:r>
            <a:r>
              <a:rPr lang="ru-RU" b="1" i="1" dirty="0" err="1" smtClean="0"/>
              <a:t>радувати</a:t>
            </a:r>
            <a:r>
              <a:rPr lang="ru-RU" b="1" i="1" dirty="0" smtClean="0"/>
              <a:t> ваше </a:t>
            </a:r>
            <a:r>
              <a:rPr lang="ru-RU" b="1" i="1" dirty="0" err="1" smtClean="0"/>
              <a:t>відображення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дзеркалі</a:t>
            </a:r>
            <a:r>
              <a:rPr lang="ru-RU" b="1" i="1" dirty="0" smtClean="0"/>
              <a:t>.</a:t>
            </a:r>
          </a:p>
          <a:p>
            <a:pPr algn="ctr">
              <a:buNone/>
            </a:pPr>
            <a:r>
              <a:rPr lang="uk-UA" sz="2400" b="1" dirty="0" smtClean="0"/>
              <a:t>Пам'ятайте:</a:t>
            </a:r>
          </a:p>
          <a:p>
            <a:pPr>
              <a:buFontTx/>
              <a:buNone/>
            </a:pPr>
            <a:r>
              <a:rPr lang="uk-UA" sz="2400" i="1" dirty="0" smtClean="0">
                <a:solidFill>
                  <a:srgbClr val="FF0000"/>
                </a:solidFill>
              </a:rPr>
              <a:t>Здоров'я - найбільше багатство!</a:t>
            </a:r>
          </a:p>
          <a:p>
            <a:pPr>
              <a:buFontTx/>
              <a:buNone/>
            </a:pPr>
            <a:r>
              <a:rPr lang="uk-UA" sz="2400" i="1" dirty="0" smtClean="0">
                <a:solidFill>
                  <a:srgbClr val="FF0000"/>
                </a:solidFill>
              </a:rPr>
              <a:t>Зруйнувати його легко, але відновити дуже важко.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5"/>
            <a:ext cx="7992888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нормальна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бажає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довго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щасливо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  Але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робимо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вести здоровий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проаналізувати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те, як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звичайних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людей проводить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день, то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виходить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якраз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 Кожного дня ми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робимо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погіршує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наше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закликати молодь відповідально ставитися до свого здоров’я.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викликати інтерес в молоді до спорту;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проінформувати молоде покоління про здорове харчування і наслідки шкідливих звичок;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залучити молодь до активної громадської діяльності у    м. Тернопіль;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800" b="1" dirty="0" smtClean="0"/>
          </a:p>
          <a:p>
            <a:pPr algn="just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404664"/>
            <a:ext cx="761365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Сучасне уявлення про здоров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’</a:t>
            </a: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я </a:t>
            </a: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/>
            </a:r>
            <a:b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258888" y="1349375"/>
            <a:ext cx="6480175" cy="5400675"/>
          </a:xfrm>
          <a:prstGeom prst="star5">
            <a:avLst/>
          </a:prstGeom>
          <a:solidFill>
            <a:srgbClr val="F0E4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>
              <a:latin typeface="Tahoma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779838" y="1492250"/>
            <a:ext cx="1439862" cy="1944688"/>
          </a:xfrm>
          <a:prstGeom prst="triangle">
            <a:avLst>
              <a:gd name="adj" fmla="val 50000"/>
            </a:avLst>
          </a:prstGeom>
          <a:solidFill>
            <a:srgbClr val="F0E4EE"/>
          </a:solidFill>
          <a:ln w="9525">
            <a:solidFill>
              <a:srgbClr val="F0E4E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 sz="900" b="1" dirty="0">
              <a:latin typeface="Tahoma" charset="0"/>
            </a:endParaRPr>
          </a:p>
          <a:p>
            <a:pPr algn="ctr"/>
            <a:endParaRPr lang="uk-UA" sz="900" b="1" dirty="0">
              <a:latin typeface="Tahoma" charset="0"/>
            </a:endParaRPr>
          </a:p>
          <a:p>
            <a:pPr algn="ctr"/>
            <a:endParaRPr lang="uk-UA" sz="900" b="1" dirty="0">
              <a:latin typeface="Tahoma" charset="0"/>
            </a:endParaRPr>
          </a:p>
          <a:p>
            <a:pPr algn="ctr"/>
            <a:r>
              <a:rPr lang="uk-UA" sz="1400" b="1" i="1" dirty="0">
                <a:solidFill>
                  <a:schemeClr val="bg1"/>
                </a:solidFill>
                <a:latin typeface="Tahoma" charset="0"/>
              </a:rPr>
              <a:t>Духовне </a:t>
            </a:r>
          </a:p>
          <a:p>
            <a:pPr algn="ctr"/>
            <a:r>
              <a:rPr lang="uk-UA" sz="1400" b="1" i="1" dirty="0">
                <a:solidFill>
                  <a:schemeClr val="bg1"/>
                </a:solidFill>
                <a:latin typeface="Tahoma" charset="0"/>
              </a:rPr>
              <a:t>благополуччя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4442802">
            <a:off x="5944394" y="2775744"/>
            <a:ext cx="936625" cy="2097087"/>
          </a:xfrm>
          <a:prstGeom prst="triangle">
            <a:avLst>
              <a:gd name="adj" fmla="val 44630"/>
            </a:avLst>
          </a:prstGeom>
          <a:solidFill>
            <a:srgbClr val="F0E4EE"/>
          </a:solidFill>
          <a:ln w="0">
            <a:solidFill>
              <a:srgbClr val="F0E4EE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r>
              <a:rPr lang="uk-UA" sz="1400" b="1" dirty="0">
                <a:solidFill>
                  <a:schemeClr val="bg1"/>
                </a:solidFill>
                <a:latin typeface="Tahoma" charset="0"/>
              </a:rPr>
              <a:t>Емоційне </a:t>
            </a:r>
          </a:p>
          <a:p>
            <a:r>
              <a:rPr lang="uk-UA" sz="1400" b="1" dirty="0">
                <a:solidFill>
                  <a:schemeClr val="bg1"/>
                </a:solidFill>
                <a:latin typeface="Tahoma" charset="0"/>
              </a:rPr>
              <a:t>благополуччя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17053008">
            <a:off x="1859756" y="2829719"/>
            <a:ext cx="1287463" cy="2054225"/>
          </a:xfrm>
          <a:prstGeom prst="triangle">
            <a:avLst>
              <a:gd name="adj" fmla="val 58051"/>
            </a:avLst>
          </a:prstGeom>
          <a:solidFill>
            <a:srgbClr val="F0E4EE"/>
          </a:solidFill>
          <a:ln w="9525">
            <a:solidFill>
              <a:srgbClr val="F0E4EE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r"/>
            <a:r>
              <a:rPr lang="uk-UA" sz="1400" b="1" i="1" dirty="0">
                <a:solidFill>
                  <a:schemeClr val="bg1"/>
                </a:solidFill>
                <a:latin typeface="Tahoma" charset="0"/>
              </a:rPr>
              <a:t>Інтелектуальне</a:t>
            </a:r>
          </a:p>
          <a:p>
            <a:pPr algn="r"/>
            <a:r>
              <a:rPr lang="uk-UA" sz="1400" b="1" i="1" dirty="0">
                <a:solidFill>
                  <a:schemeClr val="bg1"/>
                </a:solidFill>
                <a:latin typeface="Tahoma" charset="0"/>
              </a:rPr>
              <a:t>благополуччя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10800000">
            <a:off x="3491880" y="3573016"/>
            <a:ext cx="1944613" cy="1440160"/>
          </a:xfrm>
          <a:prstGeom prst="pentagon">
            <a:avLst/>
          </a:prstGeom>
          <a:solidFill>
            <a:srgbClr val="F0E4EE"/>
          </a:solidFill>
          <a:ln w="9525">
            <a:solidFill>
              <a:srgbClr val="F0E4EE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uk-UA" sz="1400" b="1" dirty="0">
                <a:solidFill>
                  <a:srgbClr val="FF0000"/>
                </a:solidFill>
                <a:latin typeface="Tahoma" charset="0"/>
              </a:rPr>
              <a:t>Здоров’я —</a:t>
            </a:r>
          </a:p>
          <a:p>
            <a:pPr algn="ctr"/>
            <a:r>
              <a:rPr lang="uk-UA" sz="1400" b="1" dirty="0">
                <a:solidFill>
                  <a:srgbClr val="FF0000"/>
                </a:solidFill>
                <a:latin typeface="Tahoma" charset="0"/>
              </a:rPr>
              <a:t>це стан повного </a:t>
            </a:r>
          </a:p>
          <a:p>
            <a:pPr algn="ctr"/>
            <a:r>
              <a:rPr lang="uk-UA" sz="1400" b="1" dirty="0">
                <a:solidFill>
                  <a:srgbClr val="FF0000"/>
                </a:solidFill>
                <a:latin typeface="Tahoma" charset="0"/>
              </a:rPr>
              <a:t>фізичного, </a:t>
            </a:r>
          </a:p>
          <a:p>
            <a:pPr algn="ctr"/>
            <a:r>
              <a:rPr lang="uk-UA" sz="1400" b="1" dirty="0">
                <a:solidFill>
                  <a:srgbClr val="FF0000"/>
                </a:solidFill>
                <a:latin typeface="Tahoma" charset="0"/>
              </a:rPr>
              <a:t>психологічного </a:t>
            </a:r>
          </a:p>
          <a:p>
            <a:pPr algn="ctr"/>
            <a:r>
              <a:rPr lang="uk-UA" sz="1400" b="1" dirty="0">
                <a:solidFill>
                  <a:srgbClr val="FF0000"/>
                </a:solidFill>
                <a:latin typeface="Tahoma" charset="0"/>
              </a:rPr>
              <a:t>і соціального </a:t>
            </a:r>
          </a:p>
          <a:p>
            <a:pPr algn="ctr"/>
            <a:r>
              <a:rPr lang="uk-UA" sz="1400" b="1" dirty="0">
                <a:solidFill>
                  <a:srgbClr val="FF0000"/>
                </a:solidFill>
                <a:latin typeface="Tahoma" charset="0"/>
              </a:rPr>
              <a:t>благополуччя 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6011863" y="2133600"/>
            <a:ext cx="2520950" cy="647700"/>
          </a:xfrm>
          <a:prstGeom prst="borderCallout1">
            <a:avLst>
              <a:gd name="adj1" fmla="val 17648"/>
              <a:gd name="adj2" fmla="val -3023"/>
              <a:gd name="adj3" fmla="val 144361"/>
              <a:gd name="adj4" fmla="val -370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30000"/>
              </a:spcBef>
            </a:pPr>
            <a:r>
              <a:rPr lang="uk-UA" sz="1400" b="1">
                <a:solidFill>
                  <a:srgbClr val="000099"/>
                </a:solidFill>
                <a:latin typeface="Tahoma" charset="0"/>
              </a:rPr>
              <a:t>Вищі цінності, ідеали, </a:t>
            </a:r>
          </a:p>
          <a:p>
            <a:pPr>
              <a:spcBef>
                <a:spcPct val="30000"/>
              </a:spcBef>
            </a:pPr>
            <a:r>
              <a:rPr lang="uk-UA" sz="1400" b="1">
                <a:solidFill>
                  <a:srgbClr val="000099"/>
                </a:solidFill>
                <a:latin typeface="Tahoma" charset="0"/>
              </a:rPr>
              <a:t>мета і сенс життя</a:t>
            </a:r>
          </a:p>
          <a:p>
            <a:pPr algn="ctr"/>
            <a:endParaRPr lang="ru-RU" sz="1400">
              <a:solidFill>
                <a:srgbClr val="000099"/>
              </a:solidFill>
              <a:latin typeface="Tahoma" charset="0"/>
            </a:endParaRPr>
          </a:p>
        </p:txBody>
      </p:sp>
      <p:sp>
        <p:nvSpPr>
          <p:cNvPr id="12" name="AutoShape 11"/>
          <p:cNvSpPr>
            <a:spLocks/>
          </p:cNvSpPr>
          <p:nvPr/>
        </p:nvSpPr>
        <p:spPr bwMode="auto">
          <a:xfrm>
            <a:off x="7092950" y="4221163"/>
            <a:ext cx="1871663" cy="1223962"/>
          </a:xfrm>
          <a:prstGeom prst="borderCallout1">
            <a:avLst>
              <a:gd name="adj1" fmla="val 9338"/>
              <a:gd name="adj2" fmla="val -4069"/>
              <a:gd name="adj3" fmla="val -34889"/>
              <a:gd name="adj4" fmla="val -117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1400" b="1">
                <a:solidFill>
                  <a:srgbClr val="000099"/>
                </a:solidFill>
                <a:latin typeface="Tahoma" charset="0"/>
              </a:rPr>
              <a:t>Як людина реагує на події, як справляється з невдачами і стресами</a:t>
            </a:r>
          </a:p>
        </p:txBody>
      </p:sp>
      <p:sp>
        <p:nvSpPr>
          <p:cNvPr id="13" name="AutoShape 12"/>
          <p:cNvSpPr>
            <a:spLocks/>
          </p:cNvSpPr>
          <p:nvPr/>
        </p:nvSpPr>
        <p:spPr bwMode="auto">
          <a:xfrm>
            <a:off x="3708400" y="6021388"/>
            <a:ext cx="1711325" cy="731837"/>
          </a:xfrm>
          <a:prstGeom prst="borderCallout1">
            <a:avLst>
              <a:gd name="adj1" fmla="val 15620"/>
              <a:gd name="adj2" fmla="val 104454"/>
              <a:gd name="adj3" fmla="val -103472"/>
              <a:gd name="adj4" fmla="val 1044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99"/>
                </a:solidFill>
                <a:latin typeface="Tahoma" charset="0"/>
              </a:rPr>
              <a:t>Спілкування і взаємодія з іншими людьми</a:t>
            </a:r>
          </a:p>
        </p:txBody>
      </p:sp>
      <p:sp>
        <p:nvSpPr>
          <p:cNvPr id="14" name="AutoShape 13"/>
          <p:cNvSpPr>
            <a:spLocks/>
          </p:cNvSpPr>
          <p:nvPr/>
        </p:nvSpPr>
        <p:spPr bwMode="auto">
          <a:xfrm>
            <a:off x="323528" y="5013176"/>
            <a:ext cx="2143125" cy="609600"/>
          </a:xfrm>
          <a:prstGeom prst="borderCallout1">
            <a:avLst>
              <a:gd name="adj1" fmla="val 18750"/>
              <a:gd name="adj2" fmla="val 103556"/>
              <a:gd name="adj3" fmla="val 71616"/>
              <a:gd name="adj4" fmla="val 1502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1400" b="1">
                <a:solidFill>
                  <a:srgbClr val="000099"/>
                </a:solidFill>
                <a:latin typeface="Tahoma" charset="0"/>
              </a:rPr>
              <a:t>Вправи, харчування, гігієна, відпочинок</a:t>
            </a:r>
          </a:p>
        </p:txBody>
      </p:sp>
      <p:sp>
        <p:nvSpPr>
          <p:cNvPr id="15" name="AutoShape 14"/>
          <p:cNvSpPr>
            <a:spLocks/>
          </p:cNvSpPr>
          <p:nvPr/>
        </p:nvSpPr>
        <p:spPr bwMode="auto">
          <a:xfrm>
            <a:off x="251520" y="2060848"/>
            <a:ext cx="2376487" cy="1050925"/>
          </a:xfrm>
          <a:prstGeom prst="borderCallout1">
            <a:avLst>
              <a:gd name="adj1" fmla="val 10875"/>
              <a:gd name="adj2" fmla="val 103208"/>
              <a:gd name="adj3" fmla="val 140634"/>
              <a:gd name="adj4" fmla="val 1080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1400" b="1" dirty="0">
                <a:solidFill>
                  <a:srgbClr val="000099"/>
                </a:solidFill>
                <a:latin typeface="Tahoma" charset="0"/>
              </a:rPr>
              <a:t>Здатність набувати і застосовувати знання, аналізувати проблеми і приймати рішення</a:t>
            </a:r>
          </a:p>
        </p:txBody>
      </p:sp>
      <p:sp>
        <p:nvSpPr>
          <p:cNvPr id="17" name="TextBox 16"/>
          <p:cNvSpPr txBox="1"/>
          <p:nvPr/>
        </p:nvSpPr>
        <p:spPr>
          <a:xfrm rot="19243783">
            <a:off x="2523972" y="5375246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Фізичне благополуччя</a:t>
            </a:r>
            <a:endParaRPr lang="uk-UA" sz="1600" b="1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526069">
            <a:off x="4826358" y="529940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Соціальне благополуччя</a:t>
            </a:r>
            <a:endParaRPr lang="uk-UA" sz="1600" b="1" i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951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7 правил здорового способу життя</a:t>
            </a:r>
            <a:endParaRPr lang="uk-U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41277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Найважливіше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при здоровому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способі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u="sng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! </a:t>
            </a:r>
            <a:endParaRPr lang="uk-UA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96952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97152"/>
            <a:ext cx="2062603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005064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716016" y="2276872"/>
            <a:ext cx="44279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Раціональне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3072348"/>
            <a:ext cx="65162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добові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енерговитрати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вуглеводів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вітамінів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мікроелементів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Правильно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приємної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обстановки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прийомі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їжа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шкідливою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45024"/>
            <a:ext cx="2826079" cy="220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активність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uk-UA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196752"/>
            <a:ext cx="55446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Будьте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активними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життєрадісними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відкритими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зайнятості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 на походи в спортзал,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спортом ...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даремно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9" name="Picture 5" descr="velosipedist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908720"/>
            <a:ext cx="2781205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059832" y="3212976"/>
            <a:ext cx="55801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Здоровий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сумісний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шкідливими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звичками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алкоголю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наркоманія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4797152"/>
            <a:ext cx="2920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Курити тепер не модно</a:t>
            </a:r>
            <a:endParaRPr lang="uk-UA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0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Основа здорового способу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правильний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розпорядок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дня.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208823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483768" y="1124744"/>
            <a:ext cx="6480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 значить </a:t>
            </a:r>
            <a:r>
              <a:rPr lang="ru-RU" sz="2400" i="1" u="sng" dirty="0" err="1">
                <a:latin typeface="Times New Roman" pitchFamily="18" charset="0"/>
                <a:cs typeface="Times New Roman" pitchFamily="18" charset="0"/>
              </a:rPr>
              <a:t>правильний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 err="1">
                <a:latin typeface="Times New Roman" pitchFamily="18" charset="0"/>
                <a:cs typeface="Times New Roman" pitchFamily="18" charset="0"/>
              </a:rPr>
              <a:t>розпорядок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 дня? </a:t>
            </a:r>
            <a:endParaRPr lang="ru-RU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перш за все, 8-ми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годинний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здоровий сон.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привчити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лягати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прокидатися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один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той же час,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тижня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будній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вихідний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ідеалі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прокидатися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треба без будильника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виспалися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789040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настрій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uk-UA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93096"/>
            <a:ext cx="2426754" cy="158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427984" y="3789040"/>
            <a:ext cx="4180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Дбайливе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до себе!</a:t>
            </a:r>
            <a:endParaRPr lang="uk-UA" sz="24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4365104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«Я сильна, 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впораюся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!», «У мене все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вийде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.». 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941168"/>
            <a:ext cx="1972125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907704" y="5733256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Вести здоровий </a:t>
            </a:r>
            <a:r>
              <a:rPr lang="ru-RU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легше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поодинці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24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/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sz="6000" dirty="0" smtClean="0"/>
              <a:t>ГАРНИЙ НАСТРІЙ + ? = ЗДОРОВ'Я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sz="6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uk-UA" sz="2800" dirty="0" smtClean="0"/>
              <a:t>Який другий доданок ви б поставили на місце знака питання?</a:t>
            </a:r>
            <a:endParaRPr lang="ru-RU" sz="2800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76672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«Веселий приклад.»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6470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Шляхи вирішення проблеми</a:t>
            </a:r>
            <a:endParaRPr 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24744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	Отже, для того щоб змінити життя молоді пропонується наступна комплексно-цільова програма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«Здоровим бути модно».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Цю двохденну програму слід провесни весною.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Спонсорувати таку програму зможуть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меценати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, міська рада.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1 день передбачає: виступ гуртів (для прикладу: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Torvald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Epolets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можна тернопільські гурти залучити, оскільки їх в нас багато). Проте слід звернути увагу на те, щоб пісні, які вони виконують,  були в жанрі, який подобається молоді, і це переважно рок. </a:t>
            </a: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Після виступу гуртів провести заїзди на конях. Таким чином і власники коней матимуть змогу прорекламувати своїх коней. За вигране перше місце – вручити квиток на виступ одного із гуртів. </a:t>
            </a:r>
          </a:p>
          <a:p>
            <a:pPr algn="just"/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69269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День 2. Приблизно о 11.00 на приватній земельній ділянці провести програму яка б закликала до здорового харчування «Посади, викопай і приготуй». Молодь матиме змогу власноруч засадити ділянку і цим самим покаже приклад, що не все потрібно купувати в супермаркетах, але можна і харчуватися продуктами без ГМО. Закінчення о 15.00.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Після такої діяльності слід відпочити, так званий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Всім разом можна приготувати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уху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(для прикладу). 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У вечері, для залучення молоді до активності, яка є також складовою здорового способу життя, слід провести розважальну програму КВК. Цю програму повинні вести команди Тернополя, проте, під час проведення її, молодь слід залучати до різноманітних конкурсів.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629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Презентация PowerPoint</vt:lpstr>
      <vt:lpstr>Презентация PowerPoint</vt:lpstr>
      <vt:lpstr>7 правил здорового способу життя</vt:lpstr>
      <vt:lpstr>Активність, активність і ще раз активність! </vt:lpstr>
      <vt:lpstr>Презентация PowerPoint</vt:lpstr>
      <vt:lpstr>Презентация PowerPoint</vt:lpstr>
      <vt:lpstr>Шляхи вирішення проблеми</vt:lpstr>
      <vt:lpstr>Презентация PowerPoint</vt:lpstr>
      <vt:lpstr>Презентация PowerPoint</vt:lpstr>
      <vt:lpstr>Висновки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Мурашка</dc:creator>
  <cp:lastModifiedBy>Мурашка</cp:lastModifiedBy>
  <cp:revision>27</cp:revision>
  <dcterms:created xsi:type="dcterms:W3CDTF">2013-01-29T08:13:41Z</dcterms:created>
  <dcterms:modified xsi:type="dcterms:W3CDTF">2013-01-31T11:08:55Z</dcterms:modified>
</cp:coreProperties>
</file>