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75" r:id="rId4"/>
    <p:sldId id="260" r:id="rId5"/>
    <p:sldId id="273" r:id="rId6"/>
    <p:sldId id="274" r:id="rId7"/>
    <p:sldId id="276" r:id="rId8"/>
    <p:sldId id="277" r:id="rId9"/>
    <p:sldId id="278" r:id="rId10"/>
    <p:sldId id="279" r:id="rId11"/>
    <p:sldId id="281" r:id="rId12"/>
    <p:sldId id="282" r:id="rId13"/>
    <p:sldId id="283" r:id="rId14"/>
    <p:sldId id="284" r:id="rId15"/>
    <p:sldId id="272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47B39-426C-405A-9AE5-5957414D0BB7}" type="datetimeFigureOut">
              <a:rPr lang="uk-UA" smtClean="0"/>
              <a:t>10.03.2015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97395-45D3-4F2C-9B57-A38A47D940D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518804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43A40-7A03-4D62-9B70-0A927054BB38}" type="datetimeFigureOut">
              <a:rPr lang="uk-UA" smtClean="0"/>
              <a:t>10.03.2015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77F66-C431-49EE-A704-3DC9D952E74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787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4006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7411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2010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0342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43BF3FC-79E5-4A9B-8330-9E11F97FFB74}" type="datetimeFigureOut">
              <a:rPr lang="uk-UA" smtClean="0"/>
              <a:t>10.03.2015</a:t>
            </a:fld>
            <a:endParaRPr lang="uk-U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10.03.2015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10.03.2015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10.03.2015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10.03.2015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10.03.2015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10.03.2015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10.03.2015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10.03.2015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10.03.2015</a:t>
            </a:fld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10.03.2015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43BF3FC-79E5-4A9B-8330-9E11F97FFB74}" type="datetimeFigureOut">
              <a:rPr lang="uk-UA" smtClean="0"/>
              <a:t>10.03.2015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1000">
              <a:srgbClr val="AAD94F"/>
            </a:gs>
            <a:gs pos="0">
              <a:schemeClr val="bg2">
                <a:shade val="94000"/>
                <a:satMod val="114000"/>
                <a:lumMod val="96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99992" y="2852936"/>
            <a:ext cx="3834761" cy="1656184"/>
          </a:xfrm>
        </p:spPr>
        <p:txBody>
          <a:bodyPr>
            <a:noAutofit/>
          </a:bodyPr>
          <a:lstStyle/>
          <a:p>
            <a:r>
              <a:rPr lang="uk-UA" sz="5400" b="1" dirty="0" smtClean="0">
                <a:solidFill>
                  <a:schemeClr val="accent1">
                    <a:lumMod val="75000"/>
                  </a:schemeClr>
                </a:solidFill>
              </a:rPr>
              <a:t>Робота зі стрічками</a:t>
            </a:r>
            <a:endParaRPr lang="uk-UA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1484784"/>
            <a:ext cx="1926867" cy="736112"/>
          </a:xfrm>
        </p:spPr>
        <p:txBody>
          <a:bodyPr>
            <a:noAutofit/>
          </a:bodyPr>
          <a:lstStyle/>
          <a:p>
            <a:r>
              <a:rPr lang="uk-UA" sz="3600" b="1" u="sng" dirty="0" smtClean="0">
                <a:solidFill>
                  <a:schemeClr val="bg1"/>
                </a:solidFill>
              </a:rPr>
              <a:t>Тема:</a:t>
            </a:r>
            <a:endParaRPr lang="uk-UA" sz="3600" b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71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692538"/>
              </p:ext>
            </p:extLst>
          </p:nvPr>
        </p:nvGraphicFramePr>
        <p:xfrm>
          <a:off x="467544" y="332656"/>
          <a:ext cx="8280920" cy="61335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40028"/>
                <a:gridCol w="4140892"/>
              </a:tblGrid>
              <a:tr h="4077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Застосування функцій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</a:rPr>
                        <a:t>Результат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8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= </a:t>
                      </a:r>
                      <a:r>
                        <a:rPr lang="en-US" sz="23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strlen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(A)</a:t>
                      </a:r>
                      <a:endParaRPr lang="uk-UA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n=15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strcat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(B,A)</a:t>
                      </a:r>
                      <a:endParaRPr lang="uk-UA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B=”</a:t>
                      </a: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ТНТУ </a:t>
                      </a: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Технічний коледж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strncat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(B,A,9)</a:t>
                      </a:r>
                      <a:endParaRPr lang="uk-UA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C=”</a:t>
                      </a: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ТНТУ </a:t>
                      </a: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Технічний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strcpy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(C,A)</a:t>
                      </a:r>
                      <a:endParaRPr lang="uk-UA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C=”</a:t>
                      </a: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Технічний коледж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strncpy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(C,A,9)</a:t>
                      </a:r>
                      <a:endParaRPr lang="uk-UA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C=”</a:t>
                      </a: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Технічний</a:t>
                      </a: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p= </a:t>
                      </a:r>
                      <a:r>
                        <a:rPr lang="en-US" sz="23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strchr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(A,K)</a:t>
                      </a:r>
                      <a:endParaRPr lang="uk-UA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p=”</a:t>
                      </a: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коледж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P=</a:t>
                      </a:r>
                      <a:r>
                        <a:rPr lang="en-US" sz="23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strrehn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3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A,’e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’)</a:t>
                      </a:r>
                      <a:endParaRPr lang="uk-UA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=”</a:t>
                      </a:r>
                      <a:r>
                        <a:rPr lang="uk-UA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едж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n=</a:t>
                      </a:r>
                      <a:r>
                        <a:rPr lang="en-US" sz="23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strspn</a:t>
                      </a:r>
                      <a:r>
                        <a:rPr lang="en-US" sz="23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“</a:t>
                      </a:r>
                      <a:r>
                        <a:rPr lang="uk-UA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Техніка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”)</a:t>
                      </a:r>
                      <a:endParaRPr lang="uk-UA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n=</a:t>
                      </a: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p=</a:t>
                      </a:r>
                      <a:r>
                        <a:rPr lang="en-US" sz="23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strstr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(A, “</a:t>
                      </a:r>
                      <a:r>
                        <a:rPr lang="uk-UA" sz="23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”)</a:t>
                      </a:r>
                      <a:endParaRPr lang="uk-UA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p=”</a:t>
                      </a: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коледж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p=</a:t>
                      </a:r>
                      <a:r>
                        <a:rPr lang="en-US" sz="23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strtok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(A, </a:t>
                      </a:r>
                      <a:r>
                        <a:rPr lang="en-US" sz="23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uk-UA" sz="23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en-US" sz="23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”)</a:t>
                      </a:r>
                      <a:endParaRPr lang="uk-UA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p=”</a:t>
                      </a: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Технічний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P= </a:t>
                      </a:r>
                      <a:r>
                        <a:rPr lang="en-US" sz="23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strnset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(A, ‘x’,10)</a:t>
                      </a:r>
                      <a:endParaRPr lang="uk-UA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p=”</a:t>
                      </a:r>
                      <a:r>
                        <a:rPr lang="uk-UA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ххххххххххколедж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p=</a:t>
                      </a:r>
                      <a:r>
                        <a:rPr lang="en-US" sz="23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strupr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(“I Love You”)</a:t>
                      </a:r>
                      <a:endParaRPr lang="uk-UA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p=” </a:t>
                      </a: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 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love </a:t>
                      </a: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p=</a:t>
                      </a:r>
                      <a:r>
                        <a:rPr lang="en-US" sz="23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strlwr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(“I Love You”)</a:t>
                      </a:r>
                      <a:endParaRPr lang="uk-UA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p=” I LOVE YOU”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p=</a:t>
                      </a:r>
                      <a:r>
                        <a:rPr lang="en-US" sz="23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strrew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(“</a:t>
                      </a:r>
                      <a:r>
                        <a:rPr lang="uk-UA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коледж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”)</a:t>
                      </a:r>
                      <a:endParaRPr lang="uk-UA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p=”</a:t>
                      </a: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жделок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9204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620688"/>
            <a:ext cx="842493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Зауваження!    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 перетворення літер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strlwr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strupr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діють лише для латинського алфавіту. У бібліотеці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stdlib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стандартні функції перетворення типів даних. Зокрема функція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atoi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(С) перетворює рядок символів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дане цілого типу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функція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itoa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(&lt;числове дане&gt;,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&lt;система&gt;) – дане цілого типу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рядок С. Для перетворення даних типу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double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 рядок символів визначена функція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gcvt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(&lt;числове дане&gt;, &lt;кількість знаків у числі&gt;,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а обернену дію виконує функція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strtod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Розглянемо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дії цих функцій для оголошених нижче змінних.</a:t>
            </a:r>
            <a:b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n;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double f;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char C[5],*p;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188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561810"/>
              </p:ext>
            </p:extLst>
          </p:nvPr>
        </p:nvGraphicFramePr>
        <p:xfrm>
          <a:off x="1115617" y="404664"/>
          <a:ext cx="5832648" cy="19314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52328"/>
                <a:gridCol w="2880320"/>
              </a:tblGrid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Застосування функцій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  <a:endParaRPr lang="uk-UA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74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n=atoi(“10”)</a:t>
                      </a:r>
                      <a:endParaRPr lang="uk-UA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n=10</a:t>
                      </a:r>
                      <a:endParaRPr lang="uk-UA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74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toa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(12,C,10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C=”12”</a:t>
                      </a:r>
                      <a:endParaRPr lang="uk-UA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74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gcvt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(-3,14,4,C)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C=-3.14</a:t>
                      </a:r>
                      <a:endParaRPr lang="uk-UA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888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f=strtod(“-3.1415”,&amp;p);</a:t>
                      </a:r>
                      <a:endParaRPr lang="uk-UA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f=-3.1415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70637" y="2636912"/>
            <a:ext cx="7961803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Рядки символів можна порівняти між собою. Два рядки порівнюють зліва направо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посимвольно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причому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&lt; ‘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’, ‘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’&lt;’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важається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алфавіті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порівняння рядків у модулі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надані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такі функції:</a:t>
            </a:r>
          </a:p>
          <a:p>
            <a:pPr algn="just"/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strcmp</a:t>
            </a:r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порівнює рядки символів С і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з урахуванням регістра для латинського алфавіту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strcmp</a:t>
            </a:r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порівнює рядки С і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2, не розрізняючи великих і малих літер латинського алфавіту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70839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764704"/>
            <a:ext cx="813690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Нехай задано рядок  “Скоро будуть канікули”. Визначити довжину рядка. Вивести на екран друге слово цього рядка.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sdio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 C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[] =” Скоро будуть канікули”;</a:t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char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*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printf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(“%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printf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(“%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strlen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));</a:t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strchr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,” ”);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strtok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,” ”);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printf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(“%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);}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90033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548680"/>
            <a:ext cx="72008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 include&lt;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sdio.h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 include&lt;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conio.h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 include&lt;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string.h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main()</a:t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 C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[] =” Скоро будуть канікули”;</a:t>
            </a:r>
            <a:b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char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*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n1, n2,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k,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m;</a:t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m=0;</a:t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k=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strlen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(C);</a:t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printf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(“%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d”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k);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i=0; i&lt;k; i++)</a:t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if(C[i]==“ ”)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++;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if(m==1) n1=i;</a:t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if(m==2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n2=i;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for(i=n1+1;i&lt;n2;i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++)</a:t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printf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(“%c\n”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C[i]);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r>
              <a:rPr lang="en-US" sz="1600" dirty="0"/>
              <a:t/>
            </a:r>
            <a:br>
              <a:rPr lang="en-US" sz="1600" dirty="0"/>
            </a:br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4851476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280920" cy="5445224"/>
          </a:xfrm>
        </p:spPr>
        <p:txBody>
          <a:bodyPr>
            <a:normAutofit fontScale="92500" lnSpcReduction="10000"/>
          </a:bodyPr>
          <a:lstStyle/>
          <a:p>
            <a:pPr marL="525780" indent="-457200">
              <a:buAutoNum type="arabicPeriod"/>
            </a:pP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Яким символом закінчується рядок елементів типу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char?</a:t>
            </a:r>
          </a:p>
          <a:p>
            <a:pPr marL="525780" indent="-457200">
              <a:buAutoNum type="arabicPeriod"/>
            </a:pP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 оголошують масиви символів?</a:t>
            </a:r>
          </a:p>
          <a:p>
            <a:pPr marL="525780" indent="-457200">
              <a:buAutoNum type="arabicPeriod"/>
            </a:pP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якій бібліотеці визначені стандартні функції введення-виведення рядків?</a:t>
            </a:r>
          </a:p>
          <a:p>
            <a:pPr marL="525780" indent="-457200">
              <a:buAutoNum type="arabicPeriod"/>
            </a:pP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якому модулі описані стандартні функції для опрацювання масивів?</a:t>
            </a:r>
          </a:p>
          <a:p>
            <a:pPr marL="525780" indent="-457200">
              <a:buAutoNum type="arabicPeriod"/>
            </a:pP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Яка функція визначає фактичну кількість символів у рядку?</a:t>
            </a:r>
          </a:p>
          <a:p>
            <a:pPr marL="525780" indent="-457200">
              <a:buAutoNum type="arabicPeriod"/>
            </a:pP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Яка функція перетворює усі малі літери рядка у великі?</a:t>
            </a:r>
          </a:p>
          <a:p>
            <a:pPr marL="525780" indent="-457200">
              <a:buAutoNum type="arabicPeriod"/>
            </a:pP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Яка функція записує рядок у зворотному порядку?</a:t>
            </a:r>
          </a:p>
          <a:p>
            <a:pPr marL="525780" indent="-457200">
              <a:buAutoNum type="arabicPeriod"/>
            </a:pP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Яка функція визначає останнє входження </a:t>
            </a:r>
            <a:r>
              <a:rPr lang="uk-UA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символа</a:t>
            </a: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рядок?</a:t>
            </a:r>
          </a:p>
          <a:p>
            <a:pPr marL="525780" indent="-457200">
              <a:buAutoNum type="arabicPeriod"/>
            </a:pP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 робить функція </a:t>
            </a:r>
            <a:r>
              <a:rPr lang="en-US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atoi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525780" indent="-457200">
              <a:buAutoNum type="arabicPeriod"/>
            </a:pP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 робить функція </a:t>
            </a:r>
            <a:r>
              <a:rPr lang="en-US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itoa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(&lt;</a:t>
            </a: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числове дане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&gt;, C, &lt;</a:t>
            </a: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числення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&gt;)</a:t>
            </a: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525780" indent="-457200">
              <a:buAutoNum type="arabicPeriod"/>
            </a:pP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 порівнюють два рядки?</a:t>
            </a:r>
          </a:p>
          <a:p>
            <a:pPr marL="525780" indent="-457200">
              <a:buAutoNum type="arabicPeriod"/>
            </a:pP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Чим відрізняються функції </a:t>
            </a:r>
            <a:r>
              <a:rPr lang="en-US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strcmp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stricmp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525780" indent="-457200">
              <a:buAutoNum type="arabicPeriod"/>
            </a:pPr>
            <a:endParaRPr lang="uk-UA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-21980" y="332656"/>
            <a:ext cx="8496944" cy="85496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b="1" dirty="0" smtClean="0"/>
              <a:t>Закріплення знань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401024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491880" y="1124744"/>
            <a:ext cx="1944216" cy="78296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b="1" u="sng" dirty="0" smtClean="0"/>
              <a:t>Мета:</a:t>
            </a:r>
            <a:endParaRPr lang="uk-UA" b="1" u="sng" dirty="0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683568" y="2132856"/>
            <a:ext cx="7776864" cy="172819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Autofit/>
          </a:bodyPr>
          <a:lstStyle/>
          <a:p>
            <a:pPr marL="68580" indent="0" algn="just">
              <a:buNone/>
            </a:pPr>
            <a:r>
              <a:rPr lang="uk-UA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Ознайомитись із поняттям стрічки у середовищі С++. Набути практичних навичок роботи зі стрічками .</a:t>
            </a:r>
          </a:p>
          <a:p>
            <a:pPr marL="68580" indent="0" algn="just">
              <a:buNone/>
            </a:pPr>
            <a:endParaRPr lang="uk-UA" sz="33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67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08912" cy="541864"/>
          </a:xfrm>
        </p:spPr>
        <p:txBody>
          <a:bodyPr>
            <a:normAutofit fontScale="90000"/>
          </a:bodyPr>
          <a:lstStyle/>
          <a:p>
            <a:r>
              <a:rPr lang="ru-RU" sz="3200" b="1" dirty="0" err="1" smtClean="0"/>
              <a:t>Повторення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попереднього</a:t>
            </a:r>
            <a:r>
              <a:rPr lang="ru-RU" sz="3200" b="1" dirty="0" smtClean="0"/>
              <a:t> матер</a:t>
            </a:r>
            <a:r>
              <a:rPr lang="uk-UA" sz="3200" b="1" dirty="0" err="1" smtClean="0"/>
              <a:t>іалу</a:t>
            </a:r>
            <a:r>
              <a:rPr lang="uk-UA" sz="3200" b="1" dirty="0" smtClean="0"/>
              <a:t>:</a:t>
            </a:r>
            <a:endParaRPr lang="uk-UA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84784"/>
            <a:ext cx="7848872" cy="4896544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 </a:t>
            </a: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таке масив?</a:t>
            </a:r>
          </a:p>
          <a:p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 бувають масиви?</a:t>
            </a:r>
          </a:p>
          <a:p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 таке одновимірний масив?</a:t>
            </a:r>
          </a:p>
          <a:p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 таке двовимірний масив?</a:t>
            </a:r>
          </a:p>
          <a:p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 таке </a:t>
            </a:r>
            <a:r>
              <a:rPr lang="uk-UA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масиву?</a:t>
            </a:r>
          </a:p>
          <a:p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 таке розмірність масиву?</a:t>
            </a:r>
          </a:p>
          <a:p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 відрізняється сьомий елемент масиву і елемент масиву номер сім?</a:t>
            </a:r>
          </a:p>
          <a:p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 оголосити масив?</a:t>
            </a:r>
          </a:p>
          <a:p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 таке вказівник?</a:t>
            </a:r>
          </a:p>
          <a:p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 ви знаєте операції з вказівниками?</a:t>
            </a:r>
          </a:p>
          <a:p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 називається операція *?</a:t>
            </a:r>
          </a:p>
          <a:p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 ви можете розповісти про модифікатор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</a:t>
            </a: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 ви знаєте арифметичні операції з вказівниками?</a:t>
            </a:r>
          </a:p>
        </p:txBody>
      </p:sp>
    </p:spTree>
    <p:extLst>
      <p:ext uri="{BB962C8B-B14F-4D97-AF65-F5344CB8AC3E}">
        <p14:creationId xmlns:p14="http://schemas.microsoft.com/office/powerpoint/2010/main" val="1024652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556792"/>
            <a:ext cx="7848872" cy="2736304"/>
          </a:xfrm>
        </p:spPr>
        <p:txBody>
          <a:bodyPr>
            <a:normAutofit fontScale="70000" lnSpcReduction="20000"/>
          </a:bodyPr>
          <a:lstStyle/>
          <a:p>
            <a:pPr marL="68580" indent="0" algn="just">
              <a:lnSpc>
                <a:spcPct val="145000"/>
              </a:lnSpc>
              <a:buNone/>
            </a:pPr>
            <a:r>
              <a:rPr lang="uk-UA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мові програмування </a:t>
            </a: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рядок символів розглядається як масив елементів типу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</a:t>
            </a:r>
            <a:r>
              <a:rPr lang="uk-UA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який закінчується </a:t>
            </a: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символом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‘\0’</a:t>
            </a: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(нуль символ), що є ознакою кінця рядка. Такі рядки називають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ASCII-</a:t>
            </a: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рядками</a:t>
            </a:r>
            <a:r>
              <a:rPr lang="uk-UA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Сталі типу рядок записують у лапках, наприклад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Технічний коледж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“</a:t>
            </a: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студенти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“</a:t>
            </a: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uk-UA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рядок, що містить один символ пропуск. </a:t>
            </a:r>
            <a:endParaRPr lang="uk-UA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4869160"/>
            <a:ext cx="7719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u="sng" dirty="0" smtClean="0">
                <a:solidFill>
                  <a:srgbClr val="FF0000"/>
                </a:solidFill>
              </a:rPr>
              <a:t>Зауваження! </a:t>
            </a:r>
            <a:r>
              <a:rPr lang="uk-UA" dirty="0" smtClean="0"/>
              <a:t>Більшості компіляторів мови С автоматично додає нуль-символ, тому зазначати його не обов’язково.</a:t>
            </a:r>
            <a:endParaRPr lang="uk-UA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35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1983" y="692696"/>
            <a:ext cx="7024744" cy="648072"/>
          </a:xfrm>
        </p:spPr>
        <p:txBody>
          <a:bodyPr>
            <a:normAutofit/>
          </a:bodyPr>
          <a:lstStyle/>
          <a:p>
            <a:r>
              <a:rPr lang="uk-UA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Масиви рядків оголошуються так:</a:t>
            </a:r>
            <a:endParaRPr lang="uk-UA" sz="24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30348"/>
            <a:ext cx="6777317" cy="88932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uk-UA" sz="2800" b="1" dirty="0">
                <a:solidFill>
                  <a:schemeClr val="accent1">
                    <a:lumMod val="50000"/>
                  </a:schemeClr>
                </a:solidFill>
              </a:rPr>
              <a:t>с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</a:rPr>
              <a:t>har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&lt;</a:t>
            </a:r>
            <a:r>
              <a:rPr lang="uk-UA" sz="2800" dirty="0" smtClean="0">
                <a:solidFill>
                  <a:schemeClr val="accent1">
                    <a:lumMod val="50000"/>
                  </a:schemeClr>
                </a:solidFill>
              </a:rPr>
              <a:t>назва рядка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&gt;[</a:t>
            </a:r>
            <a:r>
              <a:rPr lang="uk-UA" sz="2800" dirty="0" smtClean="0">
                <a:solidFill>
                  <a:schemeClr val="accent1">
                    <a:lumMod val="50000"/>
                  </a:schemeClr>
                </a:solidFill>
              </a:rPr>
              <a:t>довжина рядка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]</a:t>
            </a:r>
            <a:endParaRPr lang="uk-UA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98884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83568" y="2708920"/>
            <a:ext cx="6777317" cy="8893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endParaRPr lang="uk-UA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80088" y="2564904"/>
            <a:ext cx="8856984" cy="39660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c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</a:rPr>
              <a:t>onst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 char </a:t>
            </a:r>
            <a:r>
              <a:rPr lang="en-US" dirty="0" smtClean="0">
                <a:solidFill>
                  <a:schemeClr val="tx1"/>
                </a:solidFill>
              </a:rPr>
              <a:t>text1[] = “</a:t>
            </a:r>
            <a:r>
              <a:rPr lang="uk-UA" dirty="0" smtClean="0">
                <a:solidFill>
                  <a:schemeClr val="tx1"/>
                </a:solidFill>
              </a:rPr>
              <a:t>Ми вивчаємо програмування</a:t>
            </a:r>
            <a:r>
              <a:rPr lang="en-US" dirty="0" smtClean="0">
                <a:solidFill>
                  <a:schemeClr val="tx1"/>
                </a:solidFill>
              </a:rPr>
              <a:t>”</a:t>
            </a:r>
            <a:r>
              <a:rPr lang="en-US" b="1" dirty="0" smtClean="0">
                <a:solidFill>
                  <a:schemeClr val="tx1"/>
                </a:solidFill>
              </a:rPr>
              <a:t>;</a:t>
            </a:r>
          </a:p>
          <a:p>
            <a:pPr marL="68580" indent="0">
              <a:buFont typeface="Wingdings 2" pitchFamily="18" charset="2"/>
              <a:buNone/>
            </a:pPr>
            <a:r>
              <a:rPr lang="uk-UA" sz="2800" b="1" dirty="0">
                <a:solidFill>
                  <a:schemeClr val="accent1">
                    <a:lumMod val="50000"/>
                  </a:schemeClr>
                </a:solidFill>
              </a:rPr>
              <a:t>с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</a:rPr>
              <a:t>har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text2[] = “</a:t>
            </a:r>
            <a:r>
              <a:rPr lang="uk-UA" dirty="0" smtClean="0">
                <a:solidFill>
                  <a:schemeClr val="tx1"/>
                </a:solidFill>
              </a:rPr>
              <a:t>Коледж</a:t>
            </a:r>
            <a:r>
              <a:rPr lang="en-US" dirty="0" smtClean="0">
                <a:solidFill>
                  <a:schemeClr val="tx1"/>
                </a:solidFill>
              </a:rPr>
              <a:t>”;</a:t>
            </a:r>
          </a:p>
          <a:p>
            <a:pPr marL="68580" indent="0">
              <a:buFont typeface="Wingdings 2" pitchFamily="18" charset="2"/>
              <a:buNone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char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m1[7],m2[25]; </a:t>
            </a:r>
          </a:p>
          <a:p>
            <a:pPr marL="68580" indent="0">
              <a:buFont typeface="Wingdings 2" pitchFamily="18" charset="2"/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68580" indent="0">
              <a:buFont typeface="Wingdings 2" pitchFamily="18" charset="2"/>
              <a:buNone/>
            </a:pPr>
            <a:r>
              <a:rPr lang="uk-UA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Символьний масив </a:t>
            </a:r>
            <a:r>
              <a:rPr lang="en-US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text2</a:t>
            </a:r>
            <a:r>
              <a:rPr lang="uk-UA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можна оголосити ще так:</a:t>
            </a:r>
          </a:p>
          <a:p>
            <a:pPr marL="68580" indent="0">
              <a:buNone/>
            </a:pPr>
            <a:r>
              <a:rPr lang="uk-UA" sz="3600" b="1" dirty="0">
                <a:solidFill>
                  <a:schemeClr val="accent1">
                    <a:lumMod val="50000"/>
                  </a:schemeClr>
                </a:solidFill>
              </a:rPr>
              <a:t>с</a:t>
            </a:r>
            <a:r>
              <a:rPr lang="en-US" sz="3600" b="1" dirty="0" err="1">
                <a:solidFill>
                  <a:schemeClr val="accent1">
                    <a:lumMod val="50000"/>
                  </a:schemeClr>
                </a:solidFill>
              </a:rPr>
              <a:t>har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text2[</a:t>
            </a:r>
            <a:r>
              <a:rPr lang="uk-UA" dirty="0" smtClean="0">
                <a:solidFill>
                  <a:schemeClr val="tx1"/>
                </a:solidFill>
              </a:rPr>
              <a:t>7</a:t>
            </a:r>
            <a:r>
              <a:rPr lang="en-US" dirty="0" smtClean="0">
                <a:solidFill>
                  <a:schemeClr val="tx1"/>
                </a:solidFill>
              </a:rPr>
              <a:t>] </a:t>
            </a:r>
            <a:r>
              <a:rPr lang="en-US" dirty="0">
                <a:solidFill>
                  <a:schemeClr val="tx1"/>
                </a:solidFill>
              </a:rPr>
              <a:t>= “</a:t>
            </a:r>
            <a:r>
              <a:rPr lang="uk-UA" dirty="0">
                <a:solidFill>
                  <a:schemeClr val="tx1"/>
                </a:solidFill>
              </a:rPr>
              <a:t>Коледж</a:t>
            </a:r>
            <a:r>
              <a:rPr lang="en-US" dirty="0" smtClean="0">
                <a:solidFill>
                  <a:schemeClr val="tx1"/>
                </a:solidFill>
              </a:rPr>
              <a:t>”;</a:t>
            </a:r>
            <a:endParaRPr lang="uk-UA" dirty="0" smtClean="0">
              <a:solidFill>
                <a:schemeClr val="tx1"/>
              </a:solidFill>
            </a:endParaRPr>
          </a:p>
          <a:p>
            <a:pPr marL="68580" indent="0">
              <a:buNone/>
            </a:pPr>
            <a:r>
              <a:rPr lang="uk-UA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uk-UA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 так:</a:t>
            </a:r>
          </a:p>
          <a:p>
            <a:pPr marL="68580" indent="0">
              <a:buNone/>
            </a:pPr>
            <a:r>
              <a:rPr lang="uk-UA" sz="3600" b="1" dirty="0">
                <a:solidFill>
                  <a:schemeClr val="accent1">
                    <a:lumMod val="50000"/>
                  </a:schemeClr>
                </a:solidFill>
              </a:rPr>
              <a:t>с</a:t>
            </a:r>
            <a:r>
              <a:rPr lang="en-US" sz="3600" b="1" dirty="0" err="1">
                <a:solidFill>
                  <a:schemeClr val="accent1">
                    <a:lumMod val="50000"/>
                  </a:schemeClr>
                </a:solidFill>
              </a:rPr>
              <a:t>har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text2[] = </a:t>
            </a:r>
            <a:r>
              <a:rPr lang="en-US" dirty="0" smtClean="0">
                <a:solidFill>
                  <a:schemeClr val="tx1"/>
                </a:solidFill>
              </a:rPr>
              <a:t>{‘</a:t>
            </a:r>
            <a:r>
              <a:rPr lang="uk-UA" dirty="0" smtClean="0">
                <a:solidFill>
                  <a:schemeClr val="tx1"/>
                </a:solidFill>
              </a:rPr>
              <a:t>К</a:t>
            </a:r>
            <a:r>
              <a:rPr lang="en-US" dirty="0" smtClean="0">
                <a:solidFill>
                  <a:schemeClr val="tx1"/>
                </a:solidFill>
              </a:rPr>
              <a:t>’, ‘</a:t>
            </a:r>
            <a:r>
              <a:rPr lang="uk-UA" dirty="0" smtClean="0">
                <a:solidFill>
                  <a:schemeClr val="tx1"/>
                </a:solidFill>
              </a:rPr>
              <a:t>о</a:t>
            </a:r>
            <a:r>
              <a:rPr lang="en-US" dirty="0" smtClean="0">
                <a:solidFill>
                  <a:schemeClr val="tx1"/>
                </a:solidFill>
              </a:rPr>
              <a:t>’, ‘</a:t>
            </a:r>
            <a:r>
              <a:rPr lang="uk-UA" dirty="0" smtClean="0">
                <a:solidFill>
                  <a:schemeClr val="tx1"/>
                </a:solidFill>
              </a:rPr>
              <a:t>л</a:t>
            </a:r>
            <a:r>
              <a:rPr lang="en-US" dirty="0" smtClean="0">
                <a:solidFill>
                  <a:schemeClr val="tx1"/>
                </a:solidFill>
              </a:rPr>
              <a:t>’, ‘</a:t>
            </a:r>
            <a:r>
              <a:rPr lang="uk-UA" dirty="0" smtClean="0">
                <a:solidFill>
                  <a:schemeClr val="tx1"/>
                </a:solidFill>
              </a:rPr>
              <a:t>е</a:t>
            </a:r>
            <a:r>
              <a:rPr lang="en-US" dirty="0" smtClean="0">
                <a:solidFill>
                  <a:schemeClr val="tx1"/>
                </a:solidFill>
              </a:rPr>
              <a:t>’, ‘</a:t>
            </a:r>
            <a:r>
              <a:rPr lang="uk-UA" dirty="0" smtClean="0">
                <a:solidFill>
                  <a:schemeClr val="tx1"/>
                </a:solidFill>
              </a:rPr>
              <a:t>д</a:t>
            </a:r>
            <a:r>
              <a:rPr lang="en-US" dirty="0" smtClean="0">
                <a:solidFill>
                  <a:schemeClr val="tx1"/>
                </a:solidFill>
              </a:rPr>
              <a:t>’, ‘</a:t>
            </a:r>
            <a:r>
              <a:rPr lang="uk-UA" dirty="0" smtClean="0">
                <a:solidFill>
                  <a:schemeClr val="tx1"/>
                </a:solidFill>
              </a:rPr>
              <a:t>ж</a:t>
            </a:r>
            <a:r>
              <a:rPr lang="en-US" dirty="0" smtClean="0">
                <a:solidFill>
                  <a:schemeClr val="tx1"/>
                </a:solidFill>
              </a:rPr>
              <a:t>’, ‘\0’};</a:t>
            </a:r>
            <a:endParaRPr lang="en-US" dirty="0">
              <a:solidFill>
                <a:schemeClr val="tx1"/>
              </a:solidFill>
            </a:endParaRPr>
          </a:p>
          <a:p>
            <a:pPr marL="68580" indent="0">
              <a:buNone/>
            </a:pPr>
            <a:endParaRPr lang="uk-UA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uk-UA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68580" indent="0">
              <a:buFont typeface="Wingdings 2" pitchFamily="18" charset="2"/>
              <a:buNone/>
            </a:pPr>
            <a:endParaRPr lang="uk-UA" b="1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263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836712"/>
            <a:ext cx="7776864" cy="5688632"/>
          </a:xfrm>
        </p:spPr>
        <p:txBody>
          <a:bodyPr>
            <a:normAutofit fontScale="85000" lnSpcReduction="20000"/>
          </a:bodyPr>
          <a:lstStyle/>
          <a:p>
            <a:pPr marL="68580" indent="0" algn="just">
              <a:buNone/>
            </a:pP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Рядки </a:t>
            </a:r>
            <a:r>
              <a:rPr lang="ru-RU" sz="28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28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працьовувати</a:t>
            </a: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посимвольно за </a:t>
            </a:r>
            <a:r>
              <a:rPr lang="ru-RU" sz="28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вказ</a:t>
            </a:r>
            <a:r>
              <a:rPr lang="uk-UA" sz="28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івників</a:t>
            </a:r>
            <a:r>
              <a:rPr lang="uk-UA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або назви масиву, наприклад, так:</a:t>
            </a:r>
          </a:p>
          <a:p>
            <a:pPr marL="68580" indent="0" algn="just">
              <a:buNone/>
            </a:pP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 algn="just">
              <a:buNone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n=0; n&lt;7; n++) (m1+n)= *(text2+n);</a:t>
            </a:r>
          </a:p>
          <a:p>
            <a:pPr marL="68580" indent="0" algn="just">
              <a:buNone/>
            </a:pP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rintf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(“%s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”,m1);</a:t>
            </a:r>
          </a:p>
          <a:p>
            <a:pPr marL="6858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Змінній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m1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надається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Коледжу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ця фраза виводиться на екран.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8580" indent="0" algn="just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бібліотеці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conio.h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визначені стандартні функції введення-виведення рядків.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getc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(),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etchar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зчитують по одному символу рядка, введеного з клавіатури,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putc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putchar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виводять окремі символи рядка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68580" indent="0" algn="just">
              <a:buNone/>
            </a:pP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бібліотеці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stdio.h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описані функції для введення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gets()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виведення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puts()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усього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рядка.</a:t>
            </a: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 algn="just">
              <a:buNone/>
            </a:pP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715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416824" cy="673144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 для опрацювання рядків</a:t>
            </a: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136904" cy="5256584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en-US" sz="2600" b="1" u="sng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strlen</a:t>
            </a:r>
            <a:r>
              <a:rPr lang="en-US" sz="2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(&lt;</a:t>
            </a:r>
            <a:r>
              <a:rPr lang="uk-UA" sz="2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рядок</a:t>
            </a:r>
            <a:r>
              <a:rPr lang="en-US" sz="2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&gt;) </a:t>
            </a: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 фактичну кількість символів у рядку, </a:t>
            </a:r>
            <a:r>
              <a:rPr lang="uk-UA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застусовується</a:t>
            </a:r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виразах;</a:t>
            </a:r>
          </a:p>
          <a:p>
            <a:pPr marL="68580" indent="0">
              <a:buNone/>
            </a:pPr>
            <a:r>
              <a:rPr lang="en-US" sz="2600" b="1" u="sng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strcat</a:t>
            </a:r>
            <a:r>
              <a:rPr lang="en-US" sz="2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</a:t>
            </a:r>
            <a:r>
              <a:rPr lang="uk-UA" sz="2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r2) </a:t>
            </a:r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команда з’єднання рядків </a:t>
            </a: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uk-UA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r2</a:t>
            </a:r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один рядок, результат присвоює змінній С;</a:t>
            </a:r>
            <a:endParaRPr lang="en-US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en-US" sz="2600" b="1" u="sng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strncat</a:t>
            </a:r>
            <a:r>
              <a:rPr lang="en-US" sz="2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</a:t>
            </a:r>
            <a:r>
              <a:rPr lang="uk-UA" sz="26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6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r2, n) </a:t>
            </a: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змінної С додає перших </a:t>
            </a: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символів</a:t>
            </a: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рядка </a:t>
            </a: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r2 </a:t>
            </a:r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рядок С, команда;</a:t>
            </a:r>
          </a:p>
          <a:p>
            <a:pPr marL="68580" indent="0">
              <a:buNone/>
            </a:pPr>
            <a:r>
              <a:rPr lang="en-US" sz="2600" b="1" u="sng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600" b="1" u="sng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trcpy</a:t>
            </a:r>
            <a:r>
              <a:rPr lang="en-US" sz="2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</a:t>
            </a:r>
            <a:r>
              <a:rPr lang="uk-UA" sz="26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6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r2) </a:t>
            </a: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копіює символи з рядка</a:t>
            </a: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r2</a:t>
            </a:r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рядок С, команда; </a:t>
            </a:r>
          </a:p>
          <a:p>
            <a:pPr marL="68580" indent="0">
              <a:buNone/>
            </a:pPr>
            <a:r>
              <a:rPr lang="en-US" sz="2600" b="1" u="sng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strcpy</a:t>
            </a:r>
            <a:r>
              <a:rPr lang="en-US" sz="2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</a:t>
            </a:r>
            <a:r>
              <a:rPr lang="uk-UA" sz="26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6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r2, n) </a:t>
            </a: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копіює перших </a:t>
            </a: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символів рядка </a:t>
            </a: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r2</a:t>
            </a:r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рядок С, команда</a:t>
            </a: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68580" indent="0">
              <a:buNone/>
            </a:pPr>
            <a:r>
              <a:rPr lang="en-US" sz="2600" b="1" u="sng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600" b="1" u="sng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trchr</a:t>
            </a:r>
            <a:r>
              <a:rPr lang="en-US" sz="2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(C, &lt;</a:t>
            </a:r>
            <a:r>
              <a:rPr lang="uk-UA" sz="2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</a:t>
            </a:r>
            <a:r>
              <a:rPr lang="en-US" sz="2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&gt;)</a:t>
            </a:r>
            <a:r>
              <a:rPr 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визначає перше входження деякого символу у рядок С так: повертає рядок, який починається від першого входження заданого символу до кінця рядка </a:t>
            </a: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r2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</a:t>
            </a:r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</a:t>
            </a:r>
            <a:r>
              <a:rPr lang="ru-RU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ться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виразах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en-US" sz="2600" b="1" u="sng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strrchr</a:t>
            </a:r>
            <a:r>
              <a:rPr lang="en-US" sz="2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</a:t>
            </a:r>
            <a:r>
              <a:rPr lang="en-US" sz="26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&lt;</a:t>
            </a:r>
            <a:r>
              <a:rPr lang="uk-UA" sz="26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</a:t>
            </a:r>
            <a:r>
              <a:rPr lang="en-US" sz="2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&gt;) </a:t>
            </a: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 останнє входження заданого символу у рядок, застосовується у виразах;</a:t>
            </a:r>
          </a:p>
          <a:p>
            <a:pPr marL="6858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29395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052736"/>
            <a:ext cx="842493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>
              <a:spcBef>
                <a:spcPts val="200"/>
              </a:spcBef>
              <a:buNone/>
            </a:pPr>
            <a:r>
              <a:rPr lang="en-US" sz="2400" b="1" u="sng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strspn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</a:t>
            </a:r>
            <a:r>
              <a:rPr lang="en-US" sz="24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r2)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 номер першого символу, який входить у рядок С, але не входить у рядок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r2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застосовується у виразах;</a:t>
            </a:r>
          </a:p>
          <a:p>
            <a:pPr marL="68580" indent="0">
              <a:spcBef>
                <a:spcPts val="200"/>
              </a:spcBef>
              <a:buNone/>
            </a:pPr>
            <a:r>
              <a:rPr lang="en-US" sz="2400" b="1" u="sng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strstr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</a:t>
            </a:r>
            <a:r>
              <a:rPr lang="en-US" sz="24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r2)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 у рядку С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підрядок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що починається з першого входження рядка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r2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рядок С, застосовується у виразах.</a:t>
            </a:r>
          </a:p>
          <a:p>
            <a:pPr marL="68580" indent="0">
              <a:spcBef>
                <a:spcPts val="200"/>
              </a:spcBef>
              <a:buNone/>
            </a:pPr>
            <a:r>
              <a:rPr lang="en-US" sz="2400" b="1" u="sng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strtok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</a:t>
            </a:r>
            <a:r>
              <a:rPr lang="en-US" sz="24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r2)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 частину рядка С, яка закінчується перед першим однаковим символом рядків С та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r2;</a:t>
            </a:r>
          </a:p>
          <a:p>
            <a:pPr marL="68580" indent="0">
              <a:spcBef>
                <a:spcPts val="200"/>
              </a:spcBef>
              <a:buNone/>
            </a:pPr>
            <a:r>
              <a:rPr lang="en-US" sz="2400" b="1" u="sng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strnset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</a:t>
            </a:r>
            <a:r>
              <a:rPr lang="en-US" sz="24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&lt;</a:t>
            </a:r>
            <a:r>
              <a:rPr lang="uk-UA" sz="24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</a:t>
            </a:r>
            <a:r>
              <a:rPr lang="en-US" sz="24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&gt;, n)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вставляє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разів заданий символ перед рядком С, застосовується у виразах;</a:t>
            </a:r>
          </a:p>
          <a:p>
            <a:pPr marL="68580" indent="0">
              <a:spcBef>
                <a:spcPts val="200"/>
              </a:spcBef>
              <a:buNone/>
            </a:pPr>
            <a:r>
              <a:rPr lang="en-US" sz="2400" b="1" u="sng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strupr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</a:t>
            </a:r>
            <a:r>
              <a:rPr lang="en-US" sz="24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перетворює усі малі літери рядка у великі;</a:t>
            </a:r>
          </a:p>
          <a:p>
            <a:pPr marL="68580" indent="0">
              <a:spcBef>
                <a:spcPts val="200"/>
              </a:spcBef>
              <a:buNone/>
            </a:pPr>
            <a:r>
              <a:rPr lang="en-US" sz="2400" b="1" u="sng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strlwr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</a:t>
            </a:r>
            <a:r>
              <a:rPr lang="en-US" sz="24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перетворює усі великі літери рядка на малі;</a:t>
            </a:r>
          </a:p>
          <a:p>
            <a:pPr marL="68580" indent="0">
              <a:spcBef>
                <a:spcPts val="200"/>
              </a:spcBef>
              <a:buNone/>
            </a:pPr>
            <a:r>
              <a:rPr lang="en-US" sz="2400" b="1" u="sng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strrev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</a:t>
            </a:r>
            <a:r>
              <a:rPr lang="en-US" sz="24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записує рядок у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зворотньому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порядку.</a:t>
            </a:r>
          </a:p>
        </p:txBody>
      </p:sp>
    </p:spTree>
    <p:extLst>
      <p:ext uri="{BB962C8B-B14F-4D97-AF65-F5344CB8AC3E}">
        <p14:creationId xmlns:p14="http://schemas.microsoft.com/office/powerpoint/2010/main" val="2102326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988840"/>
            <a:ext cx="79208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Розглянемо результат застосування функцій до таких змінних:</a:t>
            </a:r>
          </a:p>
          <a:p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char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[]= “Технічний коледж”,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[30]= “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ТНТУ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[30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]=” ”;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char  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*p;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8254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1069</TotalTime>
  <Words>1126</Words>
  <Application>Microsoft Office PowerPoint</Application>
  <PresentationFormat>Экран (4:3)</PresentationFormat>
  <Paragraphs>132</Paragraphs>
  <Slides>15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Остин</vt:lpstr>
      <vt:lpstr>Робота зі стрічками</vt:lpstr>
      <vt:lpstr>Презентация PowerPoint</vt:lpstr>
      <vt:lpstr>Повторення попереднього матеріалу:</vt:lpstr>
      <vt:lpstr>Презентация PowerPoint</vt:lpstr>
      <vt:lpstr>Масиви рядків оголошуються так:</vt:lpstr>
      <vt:lpstr>Презентация PowerPoint</vt:lpstr>
      <vt:lpstr>Функції для опрацювання рядків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Визначники. Алгебраїчні доповнення</dc:title>
  <dc:creator>RePack by Diakov</dc:creator>
  <cp:lastModifiedBy>RePack by Diakov</cp:lastModifiedBy>
  <cp:revision>48</cp:revision>
  <dcterms:created xsi:type="dcterms:W3CDTF">2015-03-03T23:56:43Z</dcterms:created>
  <dcterms:modified xsi:type="dcterms:W3CDTF">2015-03-11T05:51:39Z</dcterms:modified>
</cp:coreProperties>
</file>