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6"/>
  </p:notesMasterIdLst>
  <p:handoutMasterIdLst>
    <p:handoutMasterId r:id="rId17"/>
  </p:handoutMasterIdLst>
  <p:sldIdLst>
    <p:sldId id="274" r:id="rId2"/>
    <p:sldId id="256" r:id="rId3"/>
    <p:sldId id="257" r:id="rId4"/>
    <p:sldId id="260" r:id="rId5"/>
    <p:sldId id="276" r:id="rId6"/>
    <p:sldId id="263" r:id="rId7"/>
    <p:sldId id="261" r:id="rId8"/>
    <p:sldId id="262" r:id="rId9"/>
    <p:sldId id="264" r:id="rId10"/>
    <p:sldId id="277" r:id="rId11"/>
    <p:sldId id="278" r:id="rId12"/>
    <p:sldId id="279" r:id="rId13"/>
    <p:sldId id="280" r:id="rId14"/>
    <p:sldId id="272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B67"/>
    <a:srgbClr val="5B2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47B39-426C-405A-9AE5-5957414D0BB7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97395-45D3-4F2C-9B57-A38A47D940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1880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43A40-7A03-4D62-9B70-0A927054BB38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7F66-C431-49EE-A704-3DC9D952E74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787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2400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411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10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014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7291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4936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7740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0342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3BF3FC-79E5-4A9B-8330-9E11F97FFB74}" type="datetimeFigureOut">
              <a:rPr lang="uk-UA" smtClean="0"/>
              <a:t>16.03.2015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3.wmf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1.wmf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20" Type="http://schemas.openxmlformats.org/officeDocument/2006/relationships/image" Target="../media/image27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4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848872" cy="4968552"/>
          </a:xfrm>
        </p:spPr>
        <p:txBody>
          <a:bodyPr>
            <a:normAutofit fontScale="92500" lnSpcReduction="10000"/>
          </a:bodyPr>
          <a:lstStyle/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визначник?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обчислити визначник 2-го порядку?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обчислити визначник 3-го порядку?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 визначників.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Лапласа для обчислення визначників 4-го та вищих порядків.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алгебраїчне доповнення елемента визначника?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мінор визначника?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якої функції можна обчислити визначник в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матриця називається оберненою?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язкова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умова існування оберненої матриці?</a:t>
            </a:r>
          </a:p>
          <a:p>
            <a:pPr marL="525780" indent="-457200">
              <a:buAutoNum type="arabicPeriod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знаходження оберненої матриці.</a:t>
            </a:r>
          </a:p>
          <a:p>
            <a:pPr marL="68580" indent="0">
              <a:buNone/>
            </a:pPr>
            <a:endParaRPr lang="uk-UA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043608" y="476672"/>
            <a:ext cx="7024744" cy="889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Повторення матеріалу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7546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344816" cy="457120"/>
          </a:xfrm>
        </p:spPr>
        <p:txBody>
          <a:bodyPr>
            <a:noAutofit/>
          </a:bodyPr>
          <a:lstStyle/>
          <a:p>
            <a:r>
              <a:rPr lang="uk-UA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Звичайні </a:t>
            </a:r>
            <a:r>
              <a:rPr lang="uk-UA" sz="3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uk-UA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орданові</a:t>
            </a:r>
            <a:r>
              <a:rPr lang="uk-UA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виключення</a:t>
            </a:r>
            <a:endParaRPr lang="uk-UA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22014"/>
              </p:ext>
            </p:extLst>
          </p:nvPr>
        </p:nvGraphicFramePr>
        <p:xfrm>
          <a:off x="492923" y="1052736"/>
          <a:ext cx="2880320" cy="23973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76063"/>
                <a:gridCol w="2304257"/>
              </a:tblGrid>
              <a:tr h="306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x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… x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… x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979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1n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…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nn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400097" y="1412776"/>
            <a:ext cx="525925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Обирають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ключовий елемент, для довільності вибору беремо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місці ключового елементу записуємо одиницю і змінюємо позначення рядка і стовпця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Прямоугольник 12"/>
              <p:cNvSpPr/>
              <p:nvPr/>
            </p:nvSpPr>
            <p:spPr>
              <a:xfrm>
                <a:off x="514904" y="3492828"/>
                <a:ext cx="8136902" cy="31690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Усі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елементи стовпця, в якому містяться ключовий елемент переписуємо без зміни у нову таблицю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Усі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елементи рядка, у який входить ключовий елемент </a:t>
                </a:r>
                <a:r>
                  <a:rPr lang="uk-UA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домножимо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(-1);</a:t>
                </a:r>
              </a:p>
              <a:p>
                <a:pPr marL="342900" lvl="0" indent="-342900" algn="just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Решту елементів, які е входять в ключовий рядок і стовпець обчислюємо за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формулою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 algn="just">
                  <a:spcAft>
                    <a:spcPts val="1200"/>
                  </a:spcAft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елемент нової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таблиці;</a:t>
                </a:r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4" y="3492828"/>
                <a:ext cx="8136902" cy="3169073"/>
              </a:xfrm>
              <a:prstGeom prst="rect">
                <a:avLst/>
              </a:prstGeom>
              <a:blipFill rotWithShape="1">
                <a:blip r:embed="rId3"/>
                <a:stretch>
                  <a:fillRect l="-974" t="-1538" r="-1199" b="-250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039413"/>
              </p:ext>
            </p:extLst>
          </p:nvPr>
        </p:nvGraphicFramePr>
        <p:xfrm>
          <a:off x="5652120" y="5661248"/>
          <a:ext cx="2843212" cy="472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Формула" r:id="rId4" imgW="1371600" imgH="279360" progId="Equation.3">
                  <p:embed/>
                </p:oleObj>
              </mc:Choice>
              <mc:Fallback>
                <p:oleObj name="Формула" r:id="rId4" imgW="1371600" imgH="279360" progId="Equation.3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5661248"/>
                        <a:ext cx="2843212" cy="472504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187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3"/>
            <a:ext cx="8136904" cy="1224135"/>
          </a:xfrm>
        </p:spPr>
        <p:txBody>
          <a:bodyPr/>
          <a:lstStyle/>
          <a:p>
            <a:pPr marL="6858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задана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квадратна матриця, розміром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СЛАР має єдиний розв’язок. Перепишемо задану систему в такому вигляді: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5184576" cy="457120"/>
          </a:xfrm>
        </p:spPr>
        <p:txBody>
          <a:bodyPr>
            <a:noAutofit/>
          </a:bodyPr>
          <a:lstStyle/>
          <a:p>
            <a:r>
              <a:rPr lang="uk-UA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Жордана - </a:t>
            </a:r>
            <a:r>
              <a:rPr lang="uk-UA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Гаусса</a:t>
            </a:r>
            <a:endParaRPr lang="uk-UA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204864"/>
            <a:ext cx="510056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5558" y="358711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зручності запишемо дану систему у вигляді таблиці</a:t>
            </a:r>
            <a:r>
              <a:rPr lang="uk-UA" dirty="0"/>
              <a:t>: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836" y="4201004"/>
            <a:ext cx="4182372" cy="167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217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08720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Вибираємо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деякий відмінний від 0 елемент з основної матриці і назвемо його </a:t>
            </a:r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Виконаємо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крок звичайних </a:t>
            </a:r>
            <a:r>
              <a:rPr lang="uk-UA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Жорданових</a:t>
            </a:r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перетворень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результаті цього позначення одного з стовпців буде 0, а в позначенні одного з рядків піде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Викреслимо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стовбець, який позначений 0.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Провівши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звичайних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Жорданових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перетворень, в результаті одержимо таблицю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вигляду: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53236"/>
            <a:ext cx="1308559" cy="116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836822"/>
            <a:ext cx="1656184" cy="30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58551" y="5737206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                      - розв’язок системи.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043608" y="357358"/>
            <a:ext cx="3096344" cy="5513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  <a:endParaRPr lang="uk-UA" sz="24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404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71800" y="789983"/>
            <a:ext cx="3600400" cy="690526"/>
          </a:xfrm>
        </p:spPr>
        <p:txBody>
          <a:bodyPr>
            <a:no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Гаусса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2108154"/>
            <a:ext cx="7961389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Аналогічно до методу Жордана – Гауса, але на кожному кроці викреслюємо </a:t>
            </a:r>
            <a:r>
              <a:rPr lang="uk-UA" alt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тільки стовбець, а й </a:t>
            </a:r>
            <a:r>
              <a:rPr lang="uk-UA" altLang="uk-U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рядок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alt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en-US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кроків звичайних </a:t>
            </a:r>
            <a:r>
              <a:rPr lang="uk-UA" alt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Жорданових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перетворень одержимо таблицю 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вигляду: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 </a:t>
            </a:r>
            <a:r>
              <a:rPr lang="en-US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 викреслене на кожному кроці рівняння, 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кожне 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яких містить різну кількість </a:t>
            </a:r>
            <a:r>
              <a:rPr lang="uk-UA" alt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невідомих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117" y="3340149"/>
            <a:ext cx="1000755" cy="32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043608" y="1527238"/>
            <a:ext cx="3096344" cy="5513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  <a:endParaRPr lang="uk-UA" sz="24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246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76164"/>
            <a:ext cx="8151436" cy="5328692"/>
          </a:xfrm>
        </p:spPr>
        <p:txBody>
          <a:bodyPr>
            <a:normAutofit lnSpcReduction="10000"/>
          </a:bodyPr>
          <a:lstStyle/>
          <a:p>
            <a:pPr marL="525780" indent="-457200">
              <a:buAutoNum type="arabicPeriod"/>
            </a:pPr>
            <a:endParaRPr lang="uk-UA" dirty="0" smtClean="0"/>
          </a:p>
          <a:p>
            <a:pPr marL="525780" indent="-457200">
              <a:buAutoNum type="arabicPeriod"/>
            </a:pPr>
            <a:r>
              <a:rPr lang="uk-UA" dirty="0" smtClean="0"/>
              <a:t>Що називається розв’язком СЛАР</a:t>
            </a:r>
            <a:r>
              <a:rPr lang="uk-UA" dirty="0" smtClean="0"/>
              <a:t>?</a:t>
            </a:r>
          </a:p>
          <a:p>
            <a:pPr marL="525780" indent="-457200">
              <a:buAutoNum type="arabicPeriod"/>
            </a:pPr>
            <a:r>
              <a:rPr lang="uk-UA" dirty="0" smtClean="0"/>
              <a:t>Що таке основна матриця?</a:t>
            </a:r>
          </a:p>
          <a:p>
            <a:pPr marL="525780" indent="-457200">
              <a:buAutoNum type="arabicPeriod"/>
            </a:pPr>
            <a:r>
              <a:rPr lang="uk-UA" dirty="0" smtClean="0"/>
              <a:t>Що таке розширена матриця?</a:t>
            </a:r>
            <a:endParaRPr lang="uk-UA" dirty="0" smtClean="0"/>
          </a:p>
          <a:p>
            <a:pPr marL="525780" indent="-457200">
              <a:buAutoNum type="arabicPeriod"/>
            </a:pPr>
            <a:r>
              <a:rPr lang="uk-UA" dirty="0" smtClean="0"/>
              <a:t>Яка система називається сумісною, несумісною?</a:t>
            </a:r>
          </a:p>
          <a:p>
            <a:pPr marL="525780" indent="-457200">
              <a:buAutoNum type="arabicPeriod"/>
            </a:pPr>
            <a:r>
              <a:rPr lang="uk-UA" dirty="0" smtClean="0"/>
              <a:t>Яка система називається визначеною, невизначеною?</a:t>
            </a:r>
          </a:p>
          <a:p>
            <a:pPr marL="525780" indent="-457200">
              <a:buAutoNum type="arabicPeriod"/>
            </a:pPr>
            <a:r>
              <a:rPr lang="uk-UA" dirty="0" smtClean="0"/>
              <a:t>Сформулюйте теорему (правило) Крамера.</a:t>
            </a:r>
          </a:p>
          <a:p>
            <a:pPr marL="525780" indent="-457200">
              <a:buFont typeface="Wingdings 2" pitchFamily="18" charset="2"/>
              <a:buAutoNum type="arabicPeriod"/>
            </a:pPr>
            <a:r>
              <a:rPr lang="uk-UA" dirty="0"/>
              <a:t>Алгоритм пошуку розв’язку СЛАР за методом </a:t>
            </a:r>
            <a:r>
              <a:rPr lang="uk-UA" dirty="0" err="1"/>
              <a:t>Жордана-Гаусса</a:t>
            </a:r>
            <a:r>
              <a:rPr lang="uk-UA" dirty="0" smtClean="0"/>
              <a:t>.</a:t>
            </a:r>
            <a:endParaRPr lang="uk-UA" dirty="0" smtClean="0"/>
          </a:p>
          <a:p>
            <a:pPr marL="525780" indent="-457200">
              <a:buAutoNum type="arabicPeriod"/>
            </a:pPr>
            <a:r>
              <a:rPr lang="uk-UA" dirty="0" smtClean="0"/>
              <a:t>Алгоритм </a:t>
            </a:r>
            <a:r>
              <a:rPr lang="uk-UA" dirty="0" smtClean="0"/>
              <a:t>пошуку розв’язку СЛАР за методом </a:t>
            </a:r>
            <a:r>
              <a:rPr lang="uk-UA" dirty="0" err="1" smtClean="0"/>
              <a:t>Гаусса</a:t>
            </a:r>
            <a:r>
              <a:rPr lang="uk-UA" dirty="0" smtClean="0"/>
              <a:t>.</a:t>
            </a:r>
          </a:p>
          <a:p>
            <a:pPr marL="525780" indent="-457200">
              <a:buAutoNum type="arabicPeriod"/>
            </a:pPr>
            <a:endParaRPr lang="uk-UA" dirty="0" smtClean="0"/>
          </a:p>
          <a:p>
            <a:pPr marL="525780" indent="-457200">
              <a:buAutoNum type="arabicPeriod"/>
            </a:pPr>
            <a:endParaRPr lang="uk-UA" dirty="0" smtClean="0"/>
          </a:p>
          <a:p>
            <a:pPr marL="525780" indent="-457200">
              <a:buAutoNum type="arabicPeriod"/>
            </a:pPr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476672"/>
            <a:ext cx="7071316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Закріплення знань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0102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604448" cy="2952328"/>
          </a:xfrm>
        </p:spPr>
        <p:txBody>
          <a:bodyPr>
            <a:noAutofit/>
          </a:bodyPr>
          <a:lstStyle/>
          <a:p>
            <a:r>
              <a:rPr lang="uk-U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Системи лінійних алгебраїчних рівнянь. Методи розв’язування СЛАР</a:t>
            </a:r>
            <a:endParaRPr lang="uk-UA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08720"/>
            <a:ext cx="1926867" cy="736112"/>
          </a:xfrm>
        </p:spPr>
        <p:txBody>
          <a:bodyPr>
            <a:noAutofit/>
          </a:bodyPr>
          <a:lstStyle/>
          <a:p>
            <a:r>
              <a:rPr lang="uk-UA" sz="4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Тема:</a:t>
            </a:r>
            <a:endParaRPr lang="uk-UA" sz="44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7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739631"/>
            <a:ext cx="1944216" cy="7829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dirty="0" smtClean="0"/>
              <a:t>Мета:</a:t>
            </a:r>
            <a:endParaRPr lang="uk-UA" b="1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352928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Ознайомитись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тям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лінійних алгебраїчних рівнянь та методами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розв’язання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Крамера,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Гауса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Жордана-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Гауса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Набути </a:t>
            </a:r>
            <a:r>
              <a:rPr lang="ru-RU" sz="30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розв’язуванні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СЛАР.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6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394612" y="836712"/>
            <a:ext cx="8643938" cy="2025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itchFamily="2" charset="2"/>
              <a:buNone/>
              <a:defRPr/>
            </a:pP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Розглянемо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систему </a:t>
            </a:r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лінійних рівнянь з </a:t>
            </a:r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невідомими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49679"/>
              </p:ext>
            </p:extLst>
          </p:nvPr>
        </p:nvGraphicFramePr>
        <p:xfrm>
          <a:off x="751874" y="1502915"/>
          <a:ext cx="4035326" cy="2358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Формула" r:id="rId4" imgW="1892160" imgH="1168200" progId="Equation.3">
                  <p:embed/>
                </p:oleObj>
              </mc:Choice>
              <mc:Fallback>
                <p:oleObj name="Формула" r:id="rId4" imgW="1892160" imgH="1168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874" y="1502915"/>
                        <a:ext cx="4035326" cy="2358133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2"/>
              <p:cNvSpPr txBox="1">
                <a:spLocks/>
              </p:cNvSpPr>
              <p:nvPr/>
            </p:nvSpPr>
            <p:spPr>
              <a:xfrm>
                <a:off x="5868143" y="1628800"/>
                <a:ext cx="3079673" cy="23042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None/>
                  <a:defRPr/>
                </a:pPr>
                <a:r>
                  <a:rPr lang="uk-UA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де, </a:t>
                </a:r>
                <a:endPara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,</m:t>
                    </m:r>
                    <m:sSub>
                      <m:sSubPr>
                        <m:ctrlPr>
                          <a:rPr lang="uk-UA" sz="20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,…,</m:t>
                    </m:r>
                    <m:sSub>
                      <m:sSubPr>
                        <m:ctrlPr>
                          <a:rPr lang="uk-UA" sz="20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uk-UA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невідомі</a:t>
                </a:r>
                <a:r>
                  <a:rPr lang="uk-UA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uk-UA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- коефіцієнти біля змінних, 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,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,…</m:t>
                        </m:r>
                      </m:sub>
                    </m:sSub>
                    <m:sSub>
                      <m:sSubPr>
                        <m:ctrlP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- вільні члени.</a:t>
                </a:r>
                <a:endPara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None/>
                  <a:defRPr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buFont typeface="Wingdings" pitchFamily="2" charset="2"/>
                  <a:buNone/>
                  <a:defRPr/>
                </a:pPr>
                <a:endParaRPr lang="uk-UA" sz="16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4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3" y="1628800"/>
                <a:ext cx="3079673" cy="2304256"/>
              </a:xfrm>
              <a:prstGeom prst="rect">
                <a:avLst/>
              </a:prstGeom>
              <a:blipFill rotWithShape="1">
                <a:blip r:embed="rId6"/>
                <a:stretch>
                  <a:fillRect t="-132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539552" y="4190406"/>
                <a:ext cx="8066480" cy="19157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Wingdings 2" pitchFamily="18" charset="2"/>
                  <a:buNone/>
                </a:pPr>
                <a:r>
                  <a:rPr lang="uk-UA" sz="28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Розв’язком </a:t>
                </a:r>
                <a:r>
                  <a:rPr lang="uk-UA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системи лінійних алгебраїчних рівнянь</a:t>
                </a:r>
                <a:r>
                  <a:rPr lang="uk-UA" sz="28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називають </a:t>
                </a:r>
                <a:r>
                  <a:rPr lang="uk-UA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акий набір чисел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uk-UA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uk-UA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uk-UA" sz="28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..</a:t>
                </a:r>
                <a:r>
                  <a:rPr lang="en-US" sz="28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uk-UA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e>
                      <m:sup>
                        <m:r>
                          <a:rPr lang="en-US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uk-UA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uk-UA" sz="28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uk-UA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які при підстановці в систему рівнянь, перетворюють її в систему тотожностей</a:t>
                </a:r>
                <a:r>
                  <a:rPr lang="uk-UA" sz="28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uk-UA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190406"/>
                <a:ext cx="8066480" cy="1915774"/>
              </a:xfrm>
              <a:prstGeom prst="rect">
                <a:avLst/>
              </a:prstGeom>
              <a:blipFill rotWithShape="1">
                <a:blip r:embed="rId7"/>
                <a:stretch>
                  <a:fillRect l="-1587" t="-3175" r="-1512" b="-254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93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982" y="1340768"/>
            <a:ext cx="816147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just">
              <a:spcAft>
                <a:spcPts val="1800"/>
              </a:spcAft>
              <a:buNone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матиме </a:t>
            </a:r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єдиний розв’язок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визначник основної матриці відмінний від 0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spcAft>
                <a:spcPts val="1800"/>
              </a:spcAft>
              <a:buNone/>
            </a:pPr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 матриця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матриця, що складається з коефіцієнтів при невідомих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spcAft>
                <a:spcPts val="1800"/>
              </a:spcAft>
              <a:buNone/>
            </a:pPr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Розширена матриця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 основна матриця, до якої праворуч дописаний стовбець вільних членів.</a:t>
            </a:r>
          </a:p>
        </p:txBody>
      </p:sp>
    </p:spTree>
    <p:extLst>
      <p:ext uri="{BB962C8B-B14F-4D97-AF65-F5344CB8AC3E}">
        <p14:creationId xmlns:p14="http://schemas.microsoft.com/office/powerpoint/2010/main" val="1032355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460096" y="692696"/>
            <a:ext cx="8208912" cy="1722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 </a:t>
            </a:r>
            <a:r>
              <a:rPr lang="uk-UA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сумісною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якщо вона має хоча б один розв’язок, і </a:t>
            </a:r>
            <a:r>
              <a:rPr lang="uk-UA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несумісною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якщо не має жодного розв’язку.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7544" y="3359728"/>
            <a:ext cx="8034639" cy="1722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Сумісна система називається </a:t>
            </a:r>
            <a:r>
              <a:rPr lang="uk-UA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визначеною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якщо вона має єдиний розв’язок, і </a:t>
            </a:r>
            <a:r>
              <a:rPr lang="uk-UA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невизначеною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якщо має більше одного розв’язку.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32384"/>
              </p:ext>
            </p:extLst>
          </p:nvPr>
        </p:nvGraphicFramePr>
        <p:xfrm>
          <a:off x="1187624" y="2179221"/>
          <a:ext cx="1760537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Формула" r:id="rId4" imgW="825480" imgH="533160" progId="Equation.3">
                  <p:embed/>
                </p:oleObj>
              </mc:Choice>
              <mc:Fallback>
                <p:oleObj name="Формула" r:id="rId4" imgW="825480" imgH="53316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179221"/>
                        <a:ext cx="1760537" cy="1076325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295617"/>
              </p:ext>
            </p:extLst>
          </p:nvPr>
        </p:nvGraphicFramePr>
        <p:xfrm>
          <a:off x="4248090" y="2542144"/>
          <a:ext cx="92075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Формула" r:id="rId6" imgW="431640" imgH="177480" progId="Equation.3">
                  <p:embed/>
                </p:oleObj>
              </mc:Choice>
              <mc:Fallback>
                <p:oleObj name="Формула" r:id="rId6" imgW="431640" imgH="17748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090" y="2542144"/>
                        <a:ext cx="920750" cy="358775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168840" y="2449315"/>
            <a:ext cx="3500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система несумісна</a:t>
            </a:r>
            <a:endParaRPr lang="uk-UA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83807" y="2455774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uk-UA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885279"/>
              </p:ext>
            </p:extLst>
          </p:nvPr>
        </p:nvGraphicFramePr>
        <p:xfrm>
          <a:off x="611560" y="4941168"/>
          <a:ext cx="1760538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Формула" r:id="rId8" imgW="825480" imgH="533160" progId="Equation.3">
                  <p:embed/>
                </p:oleObj>
              </mc:Choice>
              <mc:Fallback>
                <p:oleObj name="Формула" r:id="rId8" imgW="825480" imgH="53316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941168"/>
                        <a:ext cx="1760538" cy="1076325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998336"/>
              </p:ext>
            </p:extLst>
          </p:nvPr>
        </p:nvGraphicFramePr>
        <p:xfrm>
          <a:off x="3079765" y="4995407"/>
          <a:ext cx="24098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Формула" r:id="rId10" imgW="1130040" imgH="533160" progId="Equation.3">
                  <p:embed/>
                </p:oleObj>
              </mc:Choice>
              <mc:Fallback>
                <p:oleObj name="Формула" r:id="rId10" imgW="1130040" imgH="533160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65" y="4995407"/>
                        <a:ext cx="2409825" cy="1076325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433108"/>
              </p:ext>
            </p:extLst>
          </p:nvPr>
        </p:nvGraphicFramePr>
        <p:xfrm>
          <a:off x="6119786" y="4798660"/>
          <a:ext cx="2219325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Формула" r:id="rId12" imgW="1041120" imgH="685800" progId="Equation.3">
                  <p:embed/>
                </p:oleObj>
              </mc:Choice>
              <mc:Fallback>
                <p:oleObj name="Формула" r:id="rId12" imgW="1041120" imgH="685800" progId="Equation.3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9786" y="4798660"/>
                        <a:ext cx="2219325" cy="1384300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56160" y="6100585"/>
            <a:ext cx="4407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система сумісна і визначена</a:t>
            </a:r>
            <a:endParaRPr lang="uk-UA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62198" y="5229200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uk-UA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08104" y="5229200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328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94604" y="332656"/>
            <a:ext cx="4139952" cy="6480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Метод Крамера</a:t>
            </a:r>
            <a:endParaRPr lang="uk-UA" b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933713"/>
              </p:ext>
            </p:extLst>
          </p:nvPr>
        </p:nvGraphicFramePr>
        <p:xfrm>
          <a:off x="2267744" y="1485864"/>
          <a:ext cx="3644453" cy="1439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Формула" r:id="rId4" imgW="1587500" imgH="711200" progId="Equation.3">
                  <p:embed/>
                </p:oleObj>
              </mc:Choice>
              <mc:Fallback>
                <p:oleObj name="Формула" r:id="rId4" imgW="1587500" imgH="71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85864"/>
                        <a:ext cx="3644453" cy="1439080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Объект 2"/>
          <p:cNvSpPr txBox="1">
            <a:spLocks/>
          </p:cNvSpPr>
          <p:nvPr/>
        </p:nvSpPr>
        <p:spPr>
          <a:xfrm>
            <a:off x="494604" y="1018915"/>
            <a:ext cx="8208912" cy="466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Нехай маємо СЛАР з трьома невідомими: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228184" y="1988840"/>
            <a:ext cx="900660" cy="466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50" y="2864913"/>
            <a:ext cx="5914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якій основний визначник системи (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 складений з коефіцієнтів при невідомих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Δ ≠ 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808482"/>
              </p:ext>
            </p:extLst>
          </p:nvPr>
        </p:nvGraphicFramePr>
        <p:xfrm>
          <a:off x="6469085" y="2807778"/>
          <a:ext cx="1991347" cy="1257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" name="Формула" r:id="rId6" imgW="1091726" imgH="710891" progId="Equation.3">
                  <p:embed/>
                </p:oleObj>
              </mc:Choice>
              <mc:Fallback>
                <p:oleObj name="Формула" r:id="rId6" imgW="1091726" imgH="7108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9085" y="2807778"/>
                        <a:ext cx="1991347" cy="1257464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675811"/>
              </p:ext>
            </p:extLst>
          </p:nvPr>
        </p:nvGraphicFramePr>
        <p:xfrm>
          <a:off x="1115616" y="5066893"/>
          <a:ext cx="2057400" cy="150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Формула" r:id="rId8" imgW="1130040" imgH="863280" progId="Equation.3">
                  <p:embed/>
                </p:oleObj>
              </mc:Choice>
              <mc:Fallback>
                <p:oleObj name="Формула" r:id="rId8" imgW="1130040" imgH="863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066893"/>
                        <a:ext cx="2057400" cy="1504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703771"/>
              </p:ext>
            </p:extLst>
          </p:nvPr>
        </p:nvGraphicFramePr>
        <p:xfrm>
          <a:off x="3566391" y="5066893"/>
          <a:ext cx="2065337" cy="1504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" name="Формула" r:id="rId10" imgW="1104840" imgH="863280" progId="Equation.3">
                  <p:embed/>
                </p:oleObj>
              </mc:Choice>
              <mc:Fallback>
                <p:oleObj name="Формула" r:id="rId10" imgW="1104840" imgH="8632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6391" y="5066893"/>
                        <a:ext cx="2065337" cy="15045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745535"/>
              </p:ext>
            </p:extLst>
          </p:nvPr>
        </p:nvGraphicFramePr>
        <p:xfrm>
          <a:off x="6012160" y="5041259"/>
          <a:ext cx="2039937" cy="157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" name="Формула" r:id="rId12" imgW="1079280" imgH="863280" progId="Equation.3">
                  <p:embed/>
                </p:oleObj>
              </mc:Choice>
              <mc:Fallback>
                <p:oleObj name="Формула" r:id="rId12" imgW="1079280" imgH="8632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5041259"/>
                        <a:ext cx="2039937" cy="1576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484395" y="4065242"/>
                <a:ext cx="7976037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uk-UA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uk-U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визначники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2100" b="1" i="1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21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n-US" sz="2100" b="1" i="1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21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1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  <m:r>
                      <a:rPr lang="en-US" sz="2100" i="1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uk-U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отримуються з </a:t>
                </a:r>
                <a:r>
                  <a:rPr lang="uk-UA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визначника</a:t>
                </a:r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 </a:t>
                </a:r>
                <a:r>
                  <a:rPr lang="uk-UA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допомогою заміни вільними членами елементів відповідно першого, другого і третього </a:t>
                </a:r>
                <a:r>
                  <a:rPr lang="uk-UA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стовпців:</a:t>
                </a:r>
                <a:endParaRPr lang="uk-UA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95" y="4065242"/>
                <a:ext cx="7976037" cy="1061829"/>
              </a:xfrm>
              <a:prstGeom prst="rect">
                <a:avLst/>
              </a:prstGeom>
              <a:blipFill rotWithShape="1">
                <a:blip r:embed="rId14"/>
                <a:stretch>
                  <a:fillRect l="-840" t="-3448" r="-917" b="-1034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0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38551" y="1052736"/>
            <a:ext cx="6552728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(правило) Крамера</a:t>
            </a:r>
            <a:endParaRPr lang="uk-UA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96537" y="1916832"/>
                <a:ext cx="806799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Якщо основний визначник </a:t>
                </a:r>
                <a14:m>
                  <m:oMath xmlns:m="http://schemas.openxmlformats.org/officeDocument/2006/math">
                    <m:r>
                      <a:rPr lang="uk-UA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</m:oMath>
                </a14:m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системи (1) не дорівнює 0, то система має єдиний розв’язок, який шукається за формулами: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37" y="1916832"/>
                <a:ext cx="8067998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1511" t="-4386" r="-1586" b="-109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835999"/>
              </p:ext>
            </p:extLst>
          </p:nvPr>
        </p:nvGraphicFramePr>
        <p:xfrm>
          <a:off x="2185988" y="3465513"/>
          <a:ext cx="46894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5" imgW="1688760" imgH="393480" progId="Equation.3">
                  <p:embed/>
                </p:oleObj>
              </mc:Choice>
              <mc:Fallback>
                <p:oleObj name="Формула" r:id="rId5" imgW="168876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988" y="3465513"/>
                        <a:ext cx="4689475" cy="1149350"/>
                      </a:xfrm>
                      <a:prstGeom prst="rect">
                        <a:avLst/>
                      </a:prstGeom>
                      <a:solidFill>
                        <a:srgbClr val="C2EB6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232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476672"/>
            <a:ext cx="4689972" cy="7109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Приклад</a:t>
            </a:r>
            <a:endParaRPr lang="uk-UA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483604"/>
              </p:ext>
            </p:extLst>
          </p:nvPr>
        </p:nvGraphicFramePr>
        <p:xfrm>
          <a:off x="611560" y="1461005"/>
          <a:ext cx="2592287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8" name="Формула" r:id="rId4" imgW="1180588" imgH="710891" progId="Equation.3">
                  <p:embed/>
                </p:oleObj>
              </mc:Choice>
              <mc:Fallback>
                <p:oleObj name="Формула" r:id="rId4" imgW="1180588" imgH="7108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461005"/>
                        <a:ext cx="2592287" cy="1296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781322"/>
              </p:ext>
            </p:extLst>
          </p:nvPr>
        </p:nvGraphicFramePr>
        <p:xfrm>
          <a:off x="3905908" y="1394282"/>
          <a:ext cx="2052264" cy="1387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9" name="Формула" r:id="rId6" imgW="1269720" imgH="863280" progId="Equation.3">
                  <p:embed/>
                </p:oleObj>
              </mc:Choice>
              <mc:Fallback>
                <p:oleObj name="Формула" r:id="rId6" imgW="1269720" imgH="8632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908" y="1394282"/>
                        <a:ext cx="2052264" cy="13879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398502" y="1628800"/>
            <a:ext cx="16150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 визначник </a:t>
            </a:r>
          </a:p>
          <a:p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 ≠ 0;</a:t>
            </a:r>
            <a:endParaRPr lang="uk-UA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980273"/>
              </p:ext>
            </p:extLst>
          </p:nvPr>
        </p:nvGraphicFramePr>
        <p:xfrm>
          <a:off x="5944006" y="3501008"/>
          <a:ext cx="2524086" cy="1368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0" name="Формула" r:id="rId8" imgW="1269720" imgH="863280" progId="Equation.3">
                  <p:embed/>
                </p:oleObj>
              </mc:Choice>
              <mc:Fallback>
                <p:oleObj name="Формула" r:id="rId8" imgW="1269720" imgH="8632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4006" y="3501008"/>
                        <a:ext cx="2524086" cy="13685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615488"/>
              </p:ext>
            </p:extLst>
          </p:nvPr>
        </p:nvGraphicFramePr>
        <p:xfrm>
          <a:off x="525296" y="3533694"/>
          <a:ext cx="2565975" cy="1408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" name="Формула" r:id="rId10" imgW="1384200" imgH="863280" progId="Equation.3">
                  <p:embed/>
                </p:oleObj>
              </mc:Choice>
              <mc:Fallback>
                <p:oleObj name="Формула" r:id="rId10" imgW="1384200" imgH="8632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296" y="3533694"/>
                        <a:ext cx="2565975" cy="14080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930957"/>
              </p:ext>
            </p:extLst>
          </p:nvPr>
        </p:nvGraphicFramePr>
        <p:xfrm>
          <a:off x="3275856" y="3535771"/>
          <a:ext cx="2376263" cy="1412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Формула" r:id="rId12" imgW="1231560" imgH="863280" progId="Equation.3">
                  <p:embed/>
                </p:oleObj>
              </mc:Choice>
              <mc:Fallback>
                <p:oleObj name="Формула" r:id="rId12" imgW="1231560" imgH="8632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535771"/>
                        <a:ext cx="2376263" cy="1412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553345"/>
              </p:ext>
            </p:extLst>
          </p:nvPr>
        </p:nvGraphicFramePr>
        <p:xfrm>
          <a:off x="6084168" y="5661248"/>
          <a:ext cx="2520280" cy="75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Формула" r:id="rId14" imgW="1282680" imgH="393480" progId="Equation.3">
                  <p:embed/>
                </p:oleObj>
              </mc:Choice>
              <mc:Fallback>
                <p:oleObj name="Формула" r:id="rId14" imgW="128268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5661248"/>
                        <a:ext cx="2520280" cy="75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012985"/>
              </p:ext>
            </p:extLst>
          </p:nvPr>
        </p:nvGraphicFramePr>
        <p:xfrm>
          <a:off x="3347864" y="5661248"/>
          <a:ext cx="242093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4" name="Формула" r:id="rId16" imgW="1168200" imgH="393480" progId="Equation.3">
                  <p:embed/>
                </p:oleObj>
              </mc:Choice>
              <mc:Fallback>
                <p:oleObj name="Формула" r:id="rId16" imgW="116820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661248"/>
                        <a:ext cx="242093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340068"/>
              </p:ext>
            </p:extLst>
          </p:nvPr>
        </p:nvGraphicFramePr>
        <p:xfrm>
          <a:off x="508743" y="5661248"/>
          <a:ext cx="2657350" cy="74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5" name="Формула" r:id="rId18" imgW="1193760" imgH="393480" progId="Equation.3">
                  <p:embed/>
                </p:oleObj>
              </mc:Choice>
              <mc:Fallback>
                <p:oleObj name="Формула" r:id="rId18" imgW="119376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43" y="5661248"/>
                        <a:ext cx="2657350" cy="7488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08743" y="5135960"/>
            <a:ext cx="6522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Знаходимо невідомі за формулами Крамера:</a:t>
            </a:r>
            <a:endParaRPr lang="uk-UA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537343" y="3068960"/>
                <a:ext cx="652248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Знаходимо визначники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uk-UA" sz="2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uk-UA" sz="2000" b="1" i="1" smtClean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uk-UA" sz="20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uk-UA" sz="2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uk-UA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0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uk-UA" sz="2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uk-UA" sz="2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43" y="3068960"/>
                <a:ext cx="6522481" cy="400110"/>
              </a:xfrm>
              <a:prstGeom prst="rect">
                <a:avLst/>
              </a:prstGeom>
              <a:blipFill rotWithShape="1">
                <a:blip r:embed="rId20"/>
                <a:stretch>
                  <a:fillRect l="-935" t="-7576" b="-2575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22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847</TotalTime>
  <Words>768</Words>
  <Application>Microsoft Office PowerPoint</Application>
  <PresentationFormat>Экран (4:3)</PresentationFormat>
  <Paragraphs>104</Paragraphs>
  <Slides>14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Остин</vt:lpstr>
      <vt:lpstr>Формула</vt:lpstr>
      <vt:lpstr>Microsoft Equation 3.0</vt:lpstr>
      <vt:lpstr>Повторення матеріалу</vt:lpstr>
      <vt:lpstr>Системи лінійних алгебраїчних рівнянь. Методи розв’язування СЛАР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Звичайні Жорданові виключення</vt:lpstr>
      <vt:lpstr>Метод Жордана - Гаусса</vt:lpstr>
      <vt:lpstr>Презентация PowerPoint</vt:lpstr>
      <vt:lpstr>Метод Гаусса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Визначники. Алгебраїчні доповнення</dc:title>
  <dc:creator>RePack by Diakov</dc:creator>
  <cp:lastModifiedBy>RePack by Diakov</cp:lastModifiedBy>
  <cp:revision>61</cp:revision>
  <dcterms:created xsi:type="dcterms:W3CDTF">2015-03-03T23:56:43Z</dcterms:created>
  <dcterms:modified xsi:type="dcterms:W3CDTF">2015-03-16T22:28:50Z</dcterms:modified>
</cp:coreProperties>
</file>