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0" r:id="rId4"/>
    <p:sldId id="263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47B39-426C-405A-9AE5-5957414D0BB7}" type="datetimeFigureOut">
              <a:rPr lang="uk-UA" smtClean="0"/>
              <a:t>06.03.2015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97395-45D3-4F2C-9B57-A38A47D940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1880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43A40-7A03-4D62-9B70-0A927054BB38}" type="datetimeFigureOut">
              <a:rPr lang="uk-UA" smtClean="0"/>
              <a:t>06.03.2015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7F66-C431-49EE-A704-3DC9D952E74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787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006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0721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070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8909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8608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111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0342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411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10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014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7291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4936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7740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477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7F66-C431-49EE-A704-3DC9D952E74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097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43BF3FC-79E5-4A9B-8330-9E11F97FFB74}" type="datetimeFigureOut">
              <a:rPr lang="uk-UA" smtClean="0"/>
              <a:t>05.03.2015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7A93ED0-0162-4C8E-8FB1-8BFF01871F10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microsoft.com/office/2007/relationships/hdphoto" Target="../media/hdphoto1.wdp"/><Relationship Id="rId5" Type="http://schemas.openxmlformats.org/officeDocument/2006/relationships/image" Target="../media/image9.wmf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1000">
              <a:srgbClr val="AAD94F"/>
            </a:gs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852936"/>
            <a:ext cx="3618737" cy="1584176"/>
          </a:xfrm>
        </p:spPr>
        <p:txBody>
          <a:bodyPr>
            <a:noAutofit/>
          </a:bodyPr>
          <a:lstStyle/>
          <a:p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</a:rPr>
              <a:t>Визначники. Алгебраїчні доповнення</a:t>
            </a:r>
            <a:endParaRPr lang="uk-UA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1484784"/>
            <a:ext cx="1926867" cy="736112"/>
          </a:xfrm>
        </p:spPr>
        <p:txBody>
          <a:bodyPr>
            <a:noAutofit/>
          </a:bodyPr>
          <a:lstStyle/>
          <a:p>
            <a:r>
              <a:rPr lang="uk-UA" sz="3600" b="1" u="sng" dirty="0" smtClean="0">
                <a:solidFill>
                  <a:schemeClr val="bg1"/>
                </a:solidFill>
              </a:rPr>
              <a:t>Тема:</a:t>
            </a:r>
            <a:endParaRPr lang="uk-UA" sz="36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82" y="1095821"/>
            <a:ext cx="596900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82" y="521146"/>
            <a:ext cx="2652712" cy="166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82" y="2608709"/>
            <a:ext cx="596900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232" y="2608709"/>
            <a:ext cx="6067425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644457" y="3284984"/>
            <a:ext cx="7993062" cy="2708275"/>
            <a:chOff x="385" y="1951"/>
            <a:chExt cx="5035" cy="1706"/>
          </a:xfrm>
        </p:grpSpPr>
        <p:pic>
          <p:nvPicPr>
            <p:cNvPr id="10" name="Рисунок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951"/>
              <a:ext cx="5035" cy="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809"/>
              <a:ext cx="4727" cy="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Рисунок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0" y="3158"/>
              <a:ext cx="195" cy="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625407" y="6034534"/>
            <a:ext cx="11842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uk-UA"/>
              <a:t>=</a:t>
            </a:r>
            <a:r>
              <a:rPr lang="ru-RU" altLang="uk-UA"/>
              <a:t> –</a:t>
            </a:r>
            <a:r>
              <a:rPr lang="en-US" altLang="uk-UA"/>
              <a:t>102</a:t>
            </a:r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40996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404664"/>
            <a:ext cx="7920880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Обчислення визначників в </a:t>
            </a:r>
            <a:r>
              <a:rPr lang="en-US" b="1" dirty="0" smtClean="0"/>
              <a:t>ET EXCEL</a:t>
            </a:r>
            <a:endParaRPr lang="uk-UA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2" t="5623" r="60563" b="37457"/>
          <a:stretch/>
        </p:blipFill>
        <p:spPr bwMode="auto">
          <a:xfrm>
            <a:off x="96982" y="1288930"/>
            <a:ext cx="2241513" cy="469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7" r="55324" b="29640"/>
          <a:stretch/>
        </p:blipFill>
        <p:spPr bwMode="auto">
          <a:xfrm>
            <a:off x="2699792" y="1816534"/>
            <a:ext cx="6352400" cy="442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08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259632"/>
                <a:ext cx="7272808" cy="1465387"/>
              </a:xfrm>
            </p:spPr>
            <p:txBody>
              <a:bodyPr/>
              <a:lstStyle/>
              <a:p>
                <a:pPr marL="68580" indent="0" algn="just">
                  <a:buNone/>
                </a:pP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Матриця В, яка </a:t>
                </a:r>
                <a:r>
                  <a:rPr lang="uk-UA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задовільняє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співвідношення АВ=ВА=Е, називається </a:t>
                </a:r>
                <a:r>
                  <a:rPr lang="uk-UA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оберненою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матриці А і позначається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uk-UA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uk-UA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259632"/>
                <a:ext cx="7272808" cy="1465387"/>
              </a:xfrm>
              <a:blipFill rotWithShape="1">
                <a:blip r:embed="rId4"/>
                <a:stretch>
                  <a:fillRect l="-419" t="-3333" r="-125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 txBox="1">
            <a:spLocks/>
          </p:cNvSpPr>
          <p:nvPr/>
        </p:nvSpPr>
        <p:spPr>
          <a:xfrm>
            <a:off x="683568" y="404664"/>
            <a:ext cx="7920880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Обернена матриця</a:t>
            </a:r>
            <a:endParaRPr lang="uk-UA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004831"/>
              </p:ext>
            </p:extLst>
          </p:nvPr>
        </p:nvGraphicFramePr>
        <p:xfrm>
          <a:off x="2544139" y="4617742"/>
          <a:ext cx="3695700" cy="171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Формула" r:id="rId5" imgW="1701720" imgH="939600" progId="Equation.3">
                  <p:embed/>
                </p:oleObj>
              </mc:Choice>
              <mc:Fallback>
                <p:oleObj name="Формула" r:id="rId5" imgW="1701720" imgH="9396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4139" y="4617742"/>
                        <a:ext cx="3695700" cy="171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15816" y="2708920"/>
                <a:ext cx="2952347" cy="901785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𝑨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𝒅𝒆𝒕𝑨</m:t>
                          </m:r>
                        </m:den>
                      </m:f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2800" b="1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b="1" i="1" smtClean="0">
                                  <a:latin typeface="Cambria Math"/>
                                </a:rPr>
                                <m:t>𝑨</m:t>
                              </m:r>
                            </m:e>
                          </m:acc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uk-UA" sz="28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708920"/>
                <a:ext cx="2952347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683568" y="3789040"/>
                <a:ext cx="7704856" cy="10424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580" indent="0" algn="just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latin typeface="Cambria Math"/>
                              </a:rPr>
                              <m:t>𝑨</m:t>
                            </m:r>
                          </m:e>
                        </m:acc>
                      </m:e>
                      <m:sup>
                        <m:r>
                          <a:rPr lang="en-US" b="1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uk-UA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приєднана матриця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транспонована матриця, складена з алгебраїчних доповнень до її елементів:</a:t>
                </a:r>
                <a:endParaRPr lang="uk-U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789040"/>
                <a:ext cx="7704856" cy="1042431"/>
              </a:xfrm>
              <a:prstGeom prst="rect">
                <a:avLst/>
              </a:prstGeom>
              <a:blipFill rotWithShape="1">
                <a:blip r:embed="rId8"/>
                <a:stretch>
                  <a:fillRect l="-316" t="-3509" r="-126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902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75556" y="1556792"/>
                <a:ext cx="7992888" cy="4248472"/>
              </a:xfrm>
            </p:spPr>
            <p:txBody>
              <a:bodyPr>
                <a:normAutofit fontScale="92500" lnSpcReduction="20000"/>
              </a:bodyPr>
              <a:lstStyle/>
              <a:p>
                <a:pPr marL="525780" indent="-45720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Обчислити визначник матриці А. </a:t>
                </a: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Якщо </a:t>
                </a:r>
                <a:r>
                  <a:rPr lang="en-US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detA</a:t>
                </a:r>
                <a:r>
                  <a:rPr 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оберненої матриці </a:t>
                </a:r>
                <a:r>
                  <a:rPr lang="uk-UA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існує</a:t>
                </a: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Якщо ні, то виконувати наступні дії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780" indent="-45720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Знайти алгебраїчні доповнення до </a:t>
                </a:r>
                <a:r>
                  <a:rPr lang="uk-UA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всіх</a:t>
                </a: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елементів матриці 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25780" indent="-45720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Записати обернену матрицю за формулою, що наведена вище. Слід звернути увагу на те, що матриця складена з алгебраїчних доповнень та транспонована (рядки записані замість стовпців, а стовпці замість рядків).</a:t>
                </a:r>
              </a:p>
              <a:p>
                <a:pPr marL="525780" indent="-457200">
                  <a:lnSpc>
                    <a:spcPct val="120000"/>
                  </a:lnSpc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uk-UA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Зробити перевірку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𝑨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  <m:r>
                      <a:rPr lang="en-US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𝑨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𝑬</m:t>
                    </m:r>
                  </m:oMath>
                </a14:m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" indent="0">
                  <a:buNone/>
                </a:pPr>
                <a:endParaRPr lang="uk-UA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556" y="1556792"/>
                <a:ext cx="7992888" cy="4248472"/>
              </a:xfrm>
              <a:blipFill rotWithShape="1">
                <a:blip r:embed="rId3"/>
                <a:stretch>
                  <a:fillRect t="-86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75142"/>
            <a:ext cx="8496944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Для того, щоб знайти обернену матрицю: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25581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8" t="24198" r="56898" b="66250"/>
          <a:stretch/>
        </p:blipFill>
        <p:spPr bwMode="auto">
          <a:xfrm>
            <a:off x="597605" y="692696"/>
            <a:ext cx="2448323" cy="99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37204" r="47072" b="53854"/>
          <a:stretch/>
        </p:blipFill>
        <p:spPr bwMode="auto">
          <a:xfrm>
            <a:off x="3779912" y="563574"/>
            <a:ext cx="4624252" cy="110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8" t="46959" r="36217" b="37256"/>
          <a:stretch/>
        </p:blipFill>
        <p:spPr bwMode="auto">
          <a:xfrm>
            <a:off x="827584" y="1684688"/>
            <a:ext cx="7344816" cy="192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5" t="27711" r="45391" b="53844"/>
          <a:stretch/>
        </p:blipFill>
        <p:spPr bwMode="auto">
          <a:xfrm>
            <a:off x="827584" y="4103609"/>
            <a:ext cx="4945838" cy="214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9" t="62744" r="59154" b="28045"/>
          <a:stretch/>
        </p:blipFill>
        <p:spPr bwMode="auto">
          <a:xfrm>
            <a:off x="5508104" y="2994740"/>
            <a:ext cx="1888761" cy="11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2" t="46544" r="57579" b="45712"/>
          <a:stretch/>
        </p:blipFill>
        <p:spPr bwMode="auto">
          <a:xfrm>
            <a:off x="5796136" y="5443273"/>
            <a:ext cx="2026598" cy="89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4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59632"/>
            <a:ext cx="8640960" cy="5445224"/>
          </a:xfrm>
        </p:spPr>
        <p:txBody>
          <a:bodyPr>
            <a:normAutofit fontScale="62500" lnSpcReduction="20000"/>
          </a:bodyPr>
          <a:lstStyle/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визначник?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обчислити визначник 2-го порядку?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обчислити визначник 3-го порядку?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 визначників.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Лапласа для обчислення визначників 4-го та вищих порядків.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алгебраїчне доповнення елемента визначника?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мінор визначника?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якої функції можна обчислити визначник в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 матриця називається оберненою?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 </a:t>
            </a:r>
            <a:r>
              <a:rPr lang="uk-UA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язкова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умова існування оберненої матриці?</a:t>
            </a:r>
          </a:p>
          <a:p>
            <a:pPr marL="525780" indent="-457200">
              <a:buAutoNum type="arabicPeriod"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знаходження оберненої матриці.</a:t>
            </a:r>
          </a:p>
          <a:p>
            <a:pPr marL="525780" indent="-457200">
              <a:buAutoNum type="arabicPeriod"/>
            </a:pPr>
            <a:endParaRPr lang="uk-UA" dirty="0" smtClean="0"/>
          </a:p>
          <a:p>
            <a:pPr marL="525780" indent="-457200">
              <a:buAutoNum type="arabicPeriod"/>
            </a:pPr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21980" y="404664"/>
            <a:ext cx="8496944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Закріплення знань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0102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739631"/>
            <a:ext cx="1944216" cy="7829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dirty="0" smtClean="0"/>
              <a:t>Мета:</a:t>
            </a:r>
            <a:endParaRPr lang="uk-UA" b="1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539552" y="1556548"/>
            <a:ext cx="7992888" cy="3096588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Ознайомитись із поняттям та властивостями </a:t>
            </a: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визначників та оволодіти </a:t>
            </a: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практичними навичками знаходження визначників 2-го, 3-го та вищих порядків</a:t>
            </a: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" indent="0" algn="just">
              <a:buNone/>
            </a:pPr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Ознайомитись із поняттям оберненої матриці, та оволодіти практичними навичками  їх обчислення.</a:t>
            </a:r>
            <a:endParaRPr lang="uk-UA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endParaRPr lang="uk-UA" sz="3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6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7848872" cy="1249364"/>
          </a:xfrm>
        </p:spPr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Визначником </a:t>
            </a: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(детермінантом)</a:t>
            </a:r>
            <a:r>
              <a:rPr lang="uk-UA" sz="2200" dirty="0" smtClean="0"/>
              <a:t>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 таке число, яке можна поставити у відповідність квадратній матриці, і яке обчислюється за певним правилом.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214683"/>
              </p:ext>
            </p:extLst>
          </p:nvPr>
        </p:nvGraphicFramePr>
        <p:xfrm>
          <a:off x="682984" y="3429000"/>
          <a:ext cx="3529559" cy="1712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Формула" r:id="rId4" imgW="1625400" imgH="939600" progId="Equation.3">
                  <p:embed/>
                </p:oleObj>
              </mc:Choice>
              <mc:Fallback>
                <p:oleObj name="Формула" r:id="rId4" imgW="1625400" imgH="939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84" y="3429000"/>
                        <a:ext cx="3529559" cy="17123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755576" y="2348880"/>
            <a:ext cx="3384376" cy="54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Позначають визначник: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483222"/>
              </p:ext>
            </p:extLst>
          </p:nvPr>
        </p:nvGraphicFramePr>
        <p:xfrm>
          <a:off x="4067944" y="2286903"/>
          <a:ext cx="6111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Формула" r:id="rId6" imgW="266400" imgH="253800" progId="Equation.3">
                  <p:embed/>
                </p:oleObj>
              </mc:Choice>
              <mc:Fallback>
                <p:oleObj name="Формула" r:id="rId6" imgW="26640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286903"/>
                        <a:ext cx="611187" cy="576262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343843"/>
              </p:ext>
            </p:extLst>
          </p:nvPr>
        </p:nvGraphicFramePr>
        <p:xfrm>
          <a:off x="4932040" y="2348880"/>
          <a:ext cx="911401" cy="463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Формула" r:id="rId8" imgW="368280" imgH="177480" progId="Equation.3">
                  <p:embed/>
                </p:oleObj>
              </mc:Choice>
              <mc:Fallback>
                <p:oleObj name="Формула" r:id="rId8" imgW="36828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348880"/>
                        <a:ext cx="911401" cy="463844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858382"/>
              </p:ext>
            </p:extLst>
          </p:nvPr>
        </p:nvGraphicFramePr>
        <p:xfrm>
          <a:off x="4676464" y="3429000"/>
          <a:ext cx="3319463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Формула" r:id="rId10" imgW="1562040" imgH="939600" progId="Equation.3">
                  <p:embed/>
                </p:oleObj>
              </mc:Choice>
              <mc:Fallback>
                <p:oleObj name="Формула" r:id="rId10" imgW="1562040" imgH="939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6464" y="3429000"/>
                        <a:ext cx="3319463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Объект 2"/>
          <p:cNvSpPr txBox="1">
            <a:spLocks/>
          </p:cNvSpPr>
          <p:nvPr/>
        </p:nvSpPr>
        <p:spPr>
          <a:xfrm>
            <a:off x="2123728" y="5345140"/>
            <a:ext cx="1458162" cy="3874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 А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364088" y="5431401"/>
            <a:ext cx="2808312" cy="3428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Визначник матриці А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433337"/>
              </p:ext>
            </p:extLst>
          </p:nvPr>
        </p:nvGraphicFramePr>
        <p:xfrm>
          <a:off x="6129771" y="2348880"/>
          <a:ext cx="412849" cy="48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Формула" r:id="rId12" imgW="139680" imgH="164880" progId="Equation.3">
                  <p:embed/>
                </p:oleObj>
              </mc:Choice>
              <mc:Fallback>
                <p:oleObj name="Формула" r:id="rId12" imgW="139680" imgH="16488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9771" y="2348880"/>
                        <a:ext cx="412849" cy="482338"/>
                      </a:xfrm>
                      <a:prstGeom prst="rect">
                        <a:avLst/>
                      </a:prstGeom>
                      <a:solidFill>
                        <a:srgbClr val="AAEA25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93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757" y="764704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Обчислення визначника другого порядку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807631"/>
              </p:ext>
            </p:extLst>
          </p:nvPr>
        </p:nvGraphicFramePr>
        <p:xfrm>
          <a:off x="1090821" y="2132856"/>
          <a:ext cx="5834062" cy="147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4" imgW="1612800" imgH="482400" progId="Equation.3">
                  <p:embed/>
                </p:oleObj>
              </mc:Choice>
              <mc:Fallback>
                <p:oleObj name="Формула" r:id="rId4" imgW="1612800" imgH="482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821" y="2132856"/>
                        <a:ext cx="5834062" cy="1477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03769"/>
              </p:ext>
            </p:extLst>
          </p:nvPr>
        </p:nvGraphicFramePr>
        <p:xfrm>
          <a:off x="1259632" y="4624150"/>
          <a:ext cx="613410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6" imgW="1828800" imgH="457200" progId="Equation.3">
                  <p:embed/>
                </p:oleObj>
              </mc:Choice>
              <mc:Fallback>
                <p:oleObj name="Формула" r:id="rId6" imgW="1828800" imgH="4572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624150"/>
                        <a:ext cx="6134100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1090821" y="4082544"/>
            <a:ext cx="3384376" cy="54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Font typeface="Wingdings 2" pitchFamily="18" charset="2"/>
              <a:buNone/>
            </a:pP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</a:t>
            </a:r>
            <a:endParaRPr lang="uk-UA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0100" y="548680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Обчислення визначника третього порядку</a:t>
            </a:r>
            <a:endParaRPr lang="uk-UA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182278"/>
              </p:ext>
            </p:extLst>
          </p:nvPr>
        </p:nvGraphicFramePr>
        <p:xfrm>
          <a:off x="530100" y="1916832"/>
          <a:ext cx="258445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Формула" r:id="rId4" imgW="1091880" imgH="711000" progId="Equation.3">
                  <p:embed/>
                </p:oleObj>
              </mc:Choice>
              <mc:Fallback>
                <p:oleObj name="Формула" r:id="rId4" imgW="1091880" imgH="7110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00" y="1916832"/>
                        <a:ext cx="2584450" cy="1516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549345"/>
              </p:ext>
            </p:extLst>
          </p:nvPr>
        </p:nvGraphicFramePr>
        <p:xfrm>
          <a:off x="3139205" y="2348880"/>
          <a:ext cx="53117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Формула" r:id="rId6" imgW="2006280" imgH="241200" progId="Equation.3">
                  <p:embed/>
                </p:oleObj>
              </mc:Choice>
              <mc:Fallback>
                <p:oleObj name="Формула" r:id="rId6" imgW="200628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9205" y="2348880"/>
                        <a:ext cx="5311775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810792"/>
              </p:ext>
            </p:extLst>
          </p:nvPr>
        </p:nvGraphicFramePr>
        <p:xfrm>
          <a:off x="3185242" y="2924944"/>
          <a:ext cx="526573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Формула" r:id="rId8" imgW="1981080" imgH="241200" progId="Equation.3">
                  <p:embed/>
                </p:oleObj>
              </mc:Choice>
              <mc:Fallback>
                <p:oleObj name="Формула" r:id="rId8" imgW="1981080" imgH="241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5242" y="2924944"/>
                        <a:ext cx="5265738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8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07" r="35491"/>
          <a:stretch/>
        </p:blipFill>
        <p:spPr bwMode="auto">
          <a:xfrm>
            <a:off x="3419872" y="3418275"/>
            <a:ext cx="1662546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327822"/>
              </p:ext>
            </p:extLst>
          </p:nvPr>
        </p:nvGraphicFramePr>
        <p:xfrm>
          <a:off x="530100" y="3861048"/>
          <a:ext cx="258445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Формула" r:id="rId12" imgW="1091726" imgH="710891" progId="Equation.3">
                  <p:embed/>
                </p:oleObj>
              </mc:Choice>
              <mc:Fallback>
                <p:oleObj name="Формула" r:id="rId12" imgW="1091726" imgH="710891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00" y="3861048"/>
                        <a:ext cx="2584450" cy="1516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848" r="4549"/>
          <a:stretch/>
        </p:blipFill>
        <p:spPr bwMode="auto">
          <a:xfrm>
            <a:off x="5580112" y="3389102"/>
            <a:ext cx="1648694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096" r="30334"/>
          <a:stretch/>
        </p:blipFill>
        <p:spPr bwMode="auto">
          <a:xfrm>
            <a:off x="5209310" y="3284984"/>
            <a:ext cx="249382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331640" y="5709737"/>
            <a:ext cx="6552728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трикутника</a:t>
            </a:r>
            <a:endParaRPr lang="uk-UA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0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27584" y="908720"/>
            <a:ext cx="6552728" cy="57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</a:t>
            </a:r>
            <a:endParaRPr lang="uk-UA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435348"/>
              </p:ext>
            </p:extLst>
          </p:nvPr>
        </p:nvGraphicFramePr>
        <p:xfrm>
          <a:off x="639763" y="1628775"/>
          <a:ext cx="7937500" cy="191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Формула" r:id="rId4" imgW="4711680" imgH="1015920" progId="Equation.3">
                  <p:embed/>
                </p:oleObj>
              </mc:Choice>
              <mc:Fallback>
                <p:oleObj name="Формула" r:id="rId4" imgW="4711680" imgH="10159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63" y="1628775"/>
                        <a:ext cx="7937500" cy="191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07" r="35491"/>
          <a:stretch/>
        </p:blipFill>
        <p:spPr bwMode="auto">
          <a:xfrm>
            <a:off x="3626923" y="3731840"/>
            <a:ext cx="1662546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848" r="4549"/>
          <a:stretch/>
        </p:blipFill>
        <p:spPr bwMode="auto">
          <a:xfrm>
            <a:off x="5875195" y="3645024"/>
            <a:ext cx="1648694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vysshaya-matematika.ru/uploads/posts/2014-03/1395473167_pravilo-treugolnika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096" r="30334"/>
          <a:stretch/>
        </p:blipFill>
        <p:spPr bwMode="auto">
          <a:xfrm>
            <a:off x="5456549" y="3645024"/>
            <a:ext cx="249382" cy="2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581631"/>
              </p:ext>
            </p:extLst>
          </p:nvPr>
        </p:nvGraphicFramePr>
        <p:xfrm>
          <a:off x="827584" y="4293096"/>
          <a:ext cx="258445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Формула" r:id="rId8" imgW="1091726" imgH="710891" progId="Equation.3">
                  <p:embed/>
                </p:oleObj>
              </mc:Choice>
              <mc:Fallback>
                <p:oleObj name="Формула" r:id="rId8" imgW="1091726" imgH="710891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293096"/>
                        <a:ext cx="2584450" cy="1516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232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767412" cy="4464496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Якщо всі елементи деякого рядка чи стовпця визначника дорівнюють нулю, то і сам визначник дорівнює нулеві.</a:t>
            </a:r>
          </a:p>
          <a:p>
            <a:pPr marL="6858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Якщо у визначнику поміняти місцями два довільні рядки чи стовпці, то знаки таких визначників будуть протилежними, а абсолютні величини – рівними.</a:t>
            </a:r>
          </a:p>
          <a:p>
            <a:pPr marL="6858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Визначник з двома однаковими рядками чи стовпцями дорівнює нулю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0100" y="332656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Властивості визначників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522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3568" y="692696"/>
            <a:ext cx="7920880" cy="8549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b="1" dirty="0" smtClean="0"/>
              <a:t>Теорема Лапласа для обчислення визначників </a:t>
            </a:r>
            <a:r>
              <a:rPr lang="uk-UA" b="1" dirty="0" smtClean="0"/>
              <a:t>4-го та вищих </a:t>
            </a:r>
            <a:r>
              <a:rPr lang="uk-UA" b="1" dirty="0" smtClean="0"/>
              <a:t>порядків</a:t>
            </a:r>
            <a:endParaRPr lang="uk-UA" b="1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97244" y="3933056"/>
            <a:ext cx="7767412" cy="1152128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uk-UA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Визначник дорівнює сумі добутків елементів будь-якого рядка чи стовпчика на їх алгебраїчне доповнення.</a:t>
            </a:r>
            <a:endParaRPr lang="uk-UA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599493"/>
              </p:ext>
            </p:extLst>
          </p:nvPr>
        </p:nvGraphicFramePr>
        <p:xfrm>
          <a:off x="1715683" y="5229200"/>
          <a:ext cx="5856650" cy="540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Формула" r:id="rId4" imgW="2298600" imgH="228600" progId="Equation.3">
                  <p:embed/>
                </p:oleObj>
              </mc:Choice>
              <mc:Fallback>
                <p:oleObj name="Формула" r:id="rId4" imgW="22986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5683" y="5229200"/>
                        <a:ext cx="5856650" cy="5406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633397"/>
              </p:ext>
            </p:extLst>
          </p:nvPr>
        </p:nvGraphicFramePr>
        <p:xfrm>
          <a:off x="3001963" y="1773238"/>
          <a:ext cx="2886075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Формула" r:id="rId6" imgW="1257120" imgH="939600" progId="Equation.3">
                  <p:embed/>
                </p:oleObj>
              </mc:Choice>
              <mc:Fallback>
                <p:oleObj name="Формула" r:id="rId6" imgW="1257120" imgH="939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963" y="1773238"/>
                        <a:ext cx="2886075" cy="189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577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723822" y="620688"/>
                <a:ext cx="7560840" cy="8771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7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Алгебраїчним доповненням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7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7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7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uk-UA" sz="24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елемента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визначника</a:t>
                </a:r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назива</a:t>
                </a:r>
                <a:r>
                  <a:rPr lang="uk-UA" sz="24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ється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число: </a:t>
                </a:r>
                <a:r>
                  <a:rPr lang="en-US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uk-UA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22" y="620688"/>
                <a:ext cx="7560840" cy="877163"/>
              </a:xfrm>
              <a:prstGeom prst="rect">
                <a:avLst/>
              </a:prstGeom>
              <a:blipFill rotWithShape="1">
                <a:blip r:embed="rId4"/>
                <a:stretch>
                  <a:fillRect l="-1532" t="-6250" b="-1527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180055" y="1135433"/>
                <a:ext cx="3312368" cy="5689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3000" dirty="0" smtClean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000" b="0" i="1" smtClean="0">
                            <a:latin typeface="Cambria Math"/>
                          </a:rPr>
                          <m:t>(−1)</m:t>
                        </m:r>
                      </m:e>
                      <m:sup>
                        <m:r>
                          <a:rPr lang="en-US" sz="30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3000" b="0" i="1" smtClean="0">
                            <a:latin typeface="Cambria Math"/>
                          </a:rPr>
                          <m:t>+</m:t>
                        </m:r>
                        <m:r>
                          <a:rPr lang="en-US" sz="30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3000" b="0" i="1" smtClean="0">
                            <a:latin typeface="Cambria Math"/>
                          </a:rPr>
                          <m:t> </m:t>
                        </m:r>
                      </m:sup>
                    </m:sSup>
                    <m:r>
                      <a:rPr lang="en-US" sz="30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3000" b="0" i="1" dirty="0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endParaRPr lang="uk-UA" sz="3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055" y="1135433"/>
                <a:ext cx="3312368" cy="568938"/>
              </a:xfrm>
              <a:prstGeom prst="rect">
                <a:avLst/>
              </a:prstGeom>
              <a:blipFill rotWithShape="1">
                <a:blip r:embed="rId5"/>
                <a:stretch>
                  <a:fillRect t="-10638" b="-3191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597542" y="1744151"/>
                <a:ext cx="7560840" cy="513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𝑴</m:t>
                        </m:r>
                      </m:e>
                      <m:sub>
                        <m:r>
                          <a:rPr lang="en-US" sz="2800" b="1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uk-UA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мінор елемента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uk-UA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42" y="1744151"/>
                <a:ext cx="7560840" cy="513282"/>
              </a:xfrm>
              <a:prstGeom prst="rect">
                <a:avLst/>
              </a:prstGeom>
              <a:blipFill rotWithShape="1">
                <a:blip r:embed="rId6"/>
                <a:stretch>
                  <a:fillRect l="-1210" t="-1190" b="-2500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Прямоугольник 16"/>
          <p:cNvSpPr/>
          <p:nvPr/>
        </p:nvSpPr>
        <p:spPr>
          <a:xfrm>
            <a:off x="580758" y="5482470"/>
            <a:ext cx="8105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зручності обчислення визначник краще перетворити  так, щоб у вибраному рядку (стовпці) були всі нулі, крім одного елемента, і вже після цього  використовувати правило Лапласа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563929" y="2492896"/>
                <a:ext cx="7880626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4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Мінором</a:t>
                </a:r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𝑴</m:t>
                        </m:r>
                      </m:e>
                      <m:sub>
                        <m:r>
                          <a:rPr lang="en-US" sz="2400" b="1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uk-UA" sz="24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uk-UA" b="1" dirty="0" smtClean="0"/>
                  <a:t> 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визначника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uk-UA" sz="24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називається визначник, одержаний з даного шляхом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викреслювання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го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рядка та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-го стовпця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елемента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uk-UA" sz="2400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uk-UA" b="1" dirty="0"/>
                  <a:t/>
                </a:r>
                <a:br>
                  <a:rPr lang="uk-UA" b="1" dirty="0"/>
                </a:br>
                <a:endParaRPr lang="uk-UA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29" y="2492896"/>
                <a:ext cx="7880626" cy="1477328"/>
              </a:xfrm>
              <a:prstGeom prst="rect">
                <a:avLst/>
              </a:prstGeom>
              <a:blipFill rotWithShape="1">
                <a:blip r:embed="rId7"/>
                <a:stretch>
                  <a:fillRect l="-1238" t="-37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891316"/>
              </p:ext>
            </p:extLst>
          </p:nvPr>
        </p:nvGraphicFramePr>
        <p:xfrm>
          <a:off x="2197531" y="3789040"/>
          <a:ext cx="4360862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Формула" r:id="rId8" imgW="1942920" imgH="863280" progId="Equation.3">
                  <p:embed/>
                </p:oleObj>
              </mc:Choice>
              <mc:Fallback>
                <p:oleObj name="Формула" r:id="rId8" imgW="1942920" imgH="8632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531" y="3789040"/>
                        <a:ext cx="4360862" cy="1490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40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358</TotalTime>
  <Words>533</Words>
  <Application>Microsoft Office PowerPoint</Application>
  <PresentationFormat>Экран (4:3)</PresentationFormat>
  <Paragraphs>65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Остин</vt:lpstr>
      <vt:lpstr>Формула</vt:lpstr>
      <vt:lpstr>Microsoft Equation 3.0</vt:lpstr>
      <vt:lpstr>Визначники. Алгебраїчні доповнення</vt:lpstr>
      <vt:lpstr>Презентация PowerPoint</vt:lpstr>
      <vt:lpstr>Презентация PowerPoint</vt:lpstr>
      <vt:lpstr>Обчислення визначника другого порядку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Визначники. Алгебраїчні доповнення</dc:title>
  <dc:creator>RePack by Diakov</dc:creator>
  <cp:lastModifiedBy>RePack by Diakov</cp:lastModifiedBy>
  <cp:revision>28</cp:revision>
  <dcterms:created xsi:type="dcterms:W3CDTF">2015-03-03T23:56:43Z</dcterms:created>
  <dcterms:modified xsi:type="dcterms:W3CDTF">2015-03-06T00:33:19Z</dcterms:modified>
</cp:coreProperties>
</file>