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9" r:id="rId4"/>
    <p:sldId id="285" r:id="rId5"/>
    <p:sldId id="286" r:id="rId6"/>
    <p:sldId id="296" r:id="rId7"/>
    <p:sldId id="300" r:id="rId8"/>
    <p:sldId id="299" r:id="rId9"/>
    <p:sldId id="287" r:id="rId10"/>
    <p:sldId id="288" r:id="rId11"/>
    <p:sldId id="262" r:id="rId12"/>
    <p:sldId id="263" r:id="rId13"/>
    <p:sldId id="284" r:id="rId14"/>
    <p:sldId id="290" r:id="rId15"/>
    <p:sldId id="291" r:id="rId16"/>
    <p:sldId id="295" r:id="rId17"/>
    <p:sldId id="289" r:id="rId18"/>
    <p:sldId id="301" r:id="rId19"/>
    <p:sldId id="302" r:id="rId20"/>
    <p:sldId id="280" r:id="rId21"/>
    <p:sldId id="281" r:id="rId22"/>
    <p:sldId id="303" r:id="rId23"/>
    <p:sldId id="282" r:id="rId24"/>
    <p:sldId id="283" r:id="rId25"/>
    <p:sldId id="30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55" d="100"/>
          <a:sy n="55" d="100"/>
        </p:scale>
        <p:origin x="-8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6504F3-B8C0-474F-A915-A6E5652CF62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1155B9-ED1A-442F-B02F-DFAEED5BF3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09120"/>
            <a:ext cx="8568952" cy="2160240"/>
          </a:xfrm>
        </p:spPr>
        <p:txBody>
          <a:bodyPr>
            <a:no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Мета: 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засвоїти відомості про роботу з БД і </a:t>
            </a:r>
            <a:r>
              <a:rPr lang="uk-UA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СУБД, ознайомити 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учнів з створенням таблиць, запитів, форм </a:t>
            </a:r>
            <a:r>
              <a:rPr lang="uk-UA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звітів з використанням </a:t>
            </a:r>
            <a:r>
              <a:rPr lang="uk-UA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майстра; </a:t>
            </a:r>
            <a:r>
              <a:rPr lang="uk-UA" sz="20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координацію рухів, зорову пам’ять, вміння працювати з програмами;</a:t>
            </a:r>
            <a:r>
              <a:rPr lang="uk-UA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зосередженість, вміння активно сприймати новий </a:t>
            </a:r>
            <a:r>
              <a:rPr lang="uk-UA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матеріал, вміння </a:t>
            </a:r>
            <a:r>
              <a:rPr lang="uk-UA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раціонально використовувати робочий час, дисциплінованість під час роботи за ПК </a:t>
            </a:r>
            <a:r>
              <a:rPr lang="uk-UA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848872" cy="2475706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Тема: Створення </a:t>
            </a:r>
            <a:r>
              <a:rPr lang="uk-UA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запитів, звітів, форм за допомогою майстра та в режимі конструктора. Редагування запитів і форм в режимі конструктора.</a:t>
            </a: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16832"/>
            <a:ext cx="8496944" cy="4680520"/>
          </a:xfrm>
        </p:spPr>
        <p:txBody>
          <a:bodyPr>
            <a:noAutofit/>
          </a:bodyPr>
          <a:lstStyle/>
          <a:p>
            <a:pPr marL="4572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b="1" i="1" dirty="0" smtClean="0">
                <a:latin typeface="Times New Roman" pitchFamily="18" charset="0"/>
                <a:cs typeface="Times New Roman" pitchFamily="18" charset="0"/>
              </a:rPr>
              <a:t>      Запит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(англ. 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query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) – засіб добування з бази даних необхідної інформації.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сформоване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є запит.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снує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кілька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типів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запитів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вибірку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- використовується при виборці даних за параметром, створення полів які є результатом обчислень з даними таблиць.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запит </a:t>
            </a:r>
            <a:r>
              <a:rPr lang="uk-UA" sz="1800" b="1" dirty="0" err="1">
                <a:latin typeface="Times New Roman" pitchFamily="18" charset="0"/>
                <a:cs typeface="Times New Roman" pitchFamily="18" charset="0"/>
              </a:rPr>
              <a:t>–дія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- автоматична зміна значень деяких полів таблиці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додавання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нової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– Створення нової таблиці в БД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додавання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(доповнення)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– об’єднання однорідних даних з двох таблиць однакової структури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– знищення даних, що відповідають умові в таблиці-джерелі. Одноразовий запит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перехрестний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запит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- знаходження спільних даних по кільком зв’язаним таблицям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запит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з параметром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– використовується при виконанні розрахунків в обчислюваних полях чи при виборці даних за параметром (заздалегідь невідомим, вводиться користувачем кожен раз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13908" y="260648"/>
            <a:ext cx="7776864" cy="165618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i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Створення запитів за допомогою майстра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55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1" y="761762"/>
            <a:ext cx="5112568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err="1">
                <a:effectLst/>
              </a:rPr>
              <a:t>Вікно</a:t>
            </a:r>
            <a:r>
              <a:rPr lang="ru-RU" sz="3200" dirty="0">
                <a:effectLst/>
              </a:rPr>
              <a:t> </a:t>
            </a:r>
            <a:r>
              <a:rPr lang="ru-RU" sz="3200" dirty="0" err="1">
                <a:effectLst/>
              </a:rPr>
              <a:t>майстра</a:t>
            </a:r>
            <a:r>
              <a:rPr lang="ru-RU" sz="3200" dirty="0">
                <a:effectLst/>
              </a:rPr>
              <a:t> </a:t>
            </a:r>
            <a:r>
              <a:rPr lang="ru-RU" sz="3200" dirty="0" err="1">
                <a:effectLst/>
              </a:rPr>
              <a:t>створення</a:t>
            </a:r>
            <a:r>
              <a:rPr lang="ru-RU" sz="3200" dirty="0">
                <a:effectLst/>
              </a:rPr>
              <a:t> </a:t>
            </a:r>
            <a:r>
              <a:rPr lang="ru-RU" sz="3200" dirty="0" err="1">
                <a:effectLst/>
              </a:rPr>
              <a:t>простих</a:t>
            </a:r>
            <a:r>
              <a:rPr lang="ru-RU" sz="3200" dirty="0">
                <a:effectLst/>
              </a:rPr>
              <a:t> </a:t>
            </a:r>
            <a:r>
              <a:rPr lang="ru-RU" sz="3200" dirty="0" err="1">
                <a:effectLst/>
              </a:rPr>
              <a:t>запитів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5" name="Picture 4" descr="C:\Users\Admin\Desktop\Новая папка (3)\20150328_17120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7" t="7974" r="12563" b="11819"/>
          <a:stretch/>
        </p:blipFill>
        <p:spPr bwMode="auto">
          <a:xfrm>
            <a:off x="4576025" y="0"/>
            <a:ext cx="45679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56" y="2636912"/>
            <a:ext cx="5279713" cy="39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16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8352927" cy="1143000"/>
          </a:xfrm>
        </p:spPr>
        <p:txBody>
          <a:bodyPr/>
          <a:lstStyle/>
          <a:p>
            <a:r>
              <a:rPr lang="ru-RU" sz="2400" dirty="0" err="1" smtClean="0">
                <a:effectLst/>
              </a:rPr>
              <a:t>Вікно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>
                <a:effectLst/>
              </a:rPr>
              <a:t>структури</a:t>
            </a:r>
            <a:r>
              <a:rPr lang="ru-RU" sz="2400" dirty="0">
                <a:effectLst/>
              </a:rPr>
              <a:t> </a:t>
            </a:r>
            <a:r>
              <a:rPr lang="ru-RU" sz="2400" dirty="0" err="1">
                <a:effectLst/>
              </a:rPr>
              <a:t>запиту</a:t>
            </a:r>
            <a:r>
              <a:rPr lang="ru-RU" sz="2400" dirty="0">
                <a:effectLst/>
              </a:rPr>
              <a:t>: 1 — список </a:t>
            </a:r>
            <a:r>
              <a:rPr lang="ru-RU" sz="2400" dirty="0" err="1">
                <a:effectLst/>
              </a:rPr>
              <a:t>полів</a:t>
            </a:r>
            <a:r>
              <a:rPr lang="ru-RU" sz="2400" dirty="0">
                <a:effectLst/>
              </a:rPr>
              <a:t>, 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2 </a:t>
            </a:r>
            <a:r>
              <a:rPr lang="ru-RU" sz="2400" dirty="0">
                <a:effectLst/>
              </a:rPr>
              <a:t>— бланк </a:t>
            </a:r>
            <a:r>
              <a:rPr lang="ru-RU" sz="2400" dirty="0" err="1">
                <a:effectLst/>
              </a:rPr>
              <a:t>запиту</a:t>
            </a:r>
            <a:r>
              <a:rPr lang="ru-RU" sz="2400" dirty="0">
                <a:effectLst/>
              </a:rPr>
              <a:t> 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552728" cy="375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81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1916832"/>
            <a:ext cx="8496944" cy="494116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Звітом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називається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організована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відформат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ована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узята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призначена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виводу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друк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algn="just">
              <a:buNone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створення звіту в середовищі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потрібно у списку категорій об’єктів вибрати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Звіти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та натиснути кнопку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Створити.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Серед запропонованих режимів найзручнішим є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Майстер звітів,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за допомогою якого задаються параметри звіту. Режим конструктора використовується в особливих та нетипових випадках, або для внесення змін до звіту, побудованого за допомогою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Майстра.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При виборі полів, які будуть внесені до звіту, діє те ж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, що і для форм та запитів – у якому порядку поля будуть перенесені до списку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Обрані поля,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в такому вони і розміщуватимуться у звіті, незалежно від порядку їх розташування в джерелі(таблиці чи запиті). На наступних кроках роботи 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Майстра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треба вказати: чи потрібно виконувати групування чи сортування за певними полями, вигляд макета звіту – табличний, стовпчиковий чи вирівняний, стиль оформлення та назву звіту.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27584" y="260648"/>
            <a:ext cx="7776864" cy="165618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i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Створення звітів за допомогою майстра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75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869160"/>
            <a:ext cx="812628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err="1">
                <a:effectLst/>
              </a:rPr>
              <a:t>Діалогове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вікно</a:t>
            </a:r>
            <a:r>
              <a:rPr lang="ru-RU" sz="4000" dirty="0">
                <a:effectLst/>
              </a:rPr>
              <a:t>, </a:t>
            </a:r>
            <a:r>
              <a:rPr lang="ru-RU" sz="4000" dirty="0" err="1">
                <a:effectLst/>
              </a:rPr>
              <a:t>що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дозволяє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вибрати</a:t>
            </a:r>
            <a:r>
              <a:rPr lang="ru-RU" sz="4000" dirty="0">
                <a:effectLst/>
              </a:rPr>
              <a:t> метод </a:t>
            </a:r>
            <a:r>
              <a:rPr lang="ru-RU" sz="4000" dirty="0" err="1">
                <a:effectLst/>
              </a:rPr>
              <a:t>створення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звіту</a:t>
            </a:r>
            <a:endParaRPr lang="ru-RU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871507" cy="383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4860032" y="1988840"/>
            <a:ext cx="2088232" cy="29523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9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" y="0"/>
            <a:ext cx="5033306" cy="372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5059202" cy="374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03218" y="476672"/>
            <a:ext cx="3779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Вікно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угрупування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записів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звіті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060947"/>
            <a:ext cx="35222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полів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1940635" y="3933056"/>
            <a:ext cx="183093" cy="1127891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7236296" y="1412776"/>
            <a:ext cx="288032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51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" y="5201952"/>
            <a:ext cx="453650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err="1">
                <a:solidFill>
                  <a:schemeClr val="bg2">
                    <a:lumMod val="50000"/>
                  </a:schemeClr>
                </a:solidFill>
                <a:effectLst/>
              </a:rPr>
              <a:t>Вибір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sz="3200" dirty="0" err="1">
                <a:solidFill>
                  <a:schemeClr val="bg2">
                    <a:lumMod val="50000"/>
                  </a:schemeClr>
                </a:solidFill>
                <a:effectLst/>
              </a:rPr>
              <a:t>вигляду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</a:rPr>
              <a:t> макету для </a:t>
            </a:r>
            <a:r>
              <a:rPr lang="ru-RU" sz="3200" dirty="0" err="1">
                <a:solidFill>
                  <a:schemeClr val="bg2">
                    <a:lumMod val="50000"/>
                  </a:schemeClr>
                </a:solidFill>
                <a:effectLst/>
              </a:rPr>
              <a:t>звіту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5260"/>
            <a:ext cx="4896544" cy="363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932040" y="476672"/>
            <a:ext cx="432048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  <a:effectLst/>
              </a:rPr>
              <a:t>Вибір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стилю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  <a:effectLst/>
              </a:rPr>
              <a:t>звіту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131462" cy="306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1763688" y="2636912"/>
            <a:ext cx="936104" cy="25389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7092280" y="1916832"/>
            <a:ext cx="396044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55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6863" cy="1584176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i="1" dirty="0">
                <a:effectLst/>
                <a:latin typeface="Times New Roman" pitchFamily="18" charset="0"/>
                <a:cs typeface="Times New Roman" pitchFamily="18" charset="0"/>
              </a:rPr>
              <a:t>Редагування запитів в режимі </a:t>
            </a:r>
            <a:r>
              <a:rPr lang="uk-UA" sz="3600" i="1" dirty="0" smtClean="0">
                <a:effectLst/>
                <a:latin typeface="Times New Roman" pitchFamily="18" charset="0"/>
                <a:cs typeface="Times New Roman" pitchFamily="18" charset="0"/>
              </a:rPr>
              <a:t>конструктора</a:t>
            </a: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0" t="29686" r="9559" b="4283"/>
          <a:stretch/>
        </p:blipFill>
        <p:spPr bwMode="auto">
          <a:xfrm>
            <a:off x="971600" y="2204864"/>
            <a:ext cx="7460677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5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963287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Під час редагування структури запиту в режимі конструктора </a:t>
            </a:r>
            <a:r>
              <a:rPr lang="uk-UA" sz="4400" dirty="0" smtClean="0">
                <a:effectLst/>
              </a:rPr>
              <a:t>можна: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420888"/>
            <a:ext cx="8712968" cy="3474720"/>
          </a:xfrm>
        </p:spPr>
        <p:txBody>
          <a:bodyPr>
            <a:no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видаляти деякі поля,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додавати інші поля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 таблиць, що взяті за основу,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змінювати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послідовність розміщення полів,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задавати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порядок сортування за деякими полями,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вказувати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умови відбору записів,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додавати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нові поля, яких немає в таблиці даних, але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можуть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бути створені в результаті обчислень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виконувати підсумкові обчислення з використанням групових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i="1" dirty="0">
                <a:effectLst/>
              </a:rPr>
              <a:t>Редагування форм в режимі конструктора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204864"/>
            <a:ext cx="8784976" cy="347472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 редагуванням форми розуміються такі зміни, як видалення поля і додавання нового, додавання нових текстових записів і зміна існуючих і т. п.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 цим питанням пропоную ознайомитися самостійно, шляхом виконання вправи 21.6.1 Внесення змін у форму в режимі конструктора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1216" y="1932678"/>
            <a:ext cx="8229600" cy="13681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3600" b="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Таблиця </a:t>
            </a:r>
            <a:r>
              <a:rPr lang="uk-UA" sz="36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організація збереження даних у вигляді двовимір­ного масиву.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260648"/>
            <a:ext cx="7776864" cy="165618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i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Створення таблиць за допомогою майстра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844352"/>
              </p:ext>
            </p:extLst>
          </p:nvPr>
        </p:nvGraphicFramePr>
        <p:xfrm>
          <a:off x="791580" y="3789040"/>
          <a:ext cx="7848872" cy="2520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5261"/>
                <a:gridCol w="6073611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Спосіб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Режим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таблиці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Виводить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бланк (форму)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абстрактної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таблиці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яка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потім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набувати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конкретної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змісту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Конструктор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режимі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конструктора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безпосередньо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вказати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всіх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елементів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таблиці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Імпорт таблиць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Імпорт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даних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таблицю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інших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файлів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27584" y="306896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Створювати таблиці можна за допомогою Майстра, а також наступними способами: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Створюємо </a:t>
            </a:r>
            <a:r>
              <a:rPr lang="uk-UA" sz="3200" i="1" dirty="0">
                <a:solidFill>
                  <a:schemeClr val="bg2">
                    <a:lumMod val="50000"/>
                  </a:schemeClr>
                </a:solidFill>
                <a:effectLst/>
              </a:rPr>
              <a:t>таблицю: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434" name="Picture 2" descr="C:\Users\Admin\Desktop\Новая папка (3)\20150328_171014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4" t="18834" r="19763" b="33960"/>
          <a:stretch/>
        </p:blipFill>
        <p:spPr bwMode="auto">
          <a:xfrm rot="5400000">
            <a:off x="2157797" y="442603"/>
            <a:ext cx="4828405" cy="72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48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8353"/>
            <a:ext cx="8676456" cy="1794483"/>
          </a:xfrm>
        </p:spPr>
        <p:txBody>
          <a:bodyPr/>
          <a:lstStyle/>
          <a:p>
            <a:pPr marL="0" lvl="0" indent="0" algn="ctr">
              <a:buNone/>
            </a:pPr>
            <a:r>
              <a:rPr lang="uk-UA" sz="2400" b="0" dirty="0">
                <a:effectLst/>
              </a:rPr>
              <a:t>Задайте </a:t>
            </a:r>
            <a:r>
              <a:rPr lang="uk-UA" sz="2400" b="0" dirty="0" err="1" smtClean="0">
                <a:effectLst/>
              </a:rPr>
              <a:t>імя</a:t>
            </a:r>
            <a:r>
              <a:rPr lang="uk-UA" sz="2400" b="0" dirty="0" smtClean="0">
                <a:effectLst/>
              </a:rPr>
              <a:t> нової </a:t>
            </a:r>
            <a:r>
              <a:rPr lang="uk-UA" sz="2400" b="0" dirty="0">
                <a:effectLst/>
              </a:rPr>
              <a:t>таблиці – </a:t>
            </a:r>
            <a:r>
              <a:rPr lang="uk-UA" sz="2400" b="0" i="1" dirty="0">
                <a:effectLst/>
              </a:rPr>
              <a:t>Учні </a:t>
            </a:r>
            <a:r>
              <a:rPr lang="uk-UA" sz="2400" b="0" dirty="0">
                <a:effectLst/>
              </a:rPr>
              <a:t>та встановіть спосіб визначення ключового поля – </a:t>
            </a:r>
            <a:r>
              <a:rPr lang="en-US" sz="2400" b="0" dirty="0">
                <a:effectLst/>
              </a:rPr>
              <a:t>MS Access </a:t>
            </a:r>
            <a:r>
              <a:rPr lang="uk-UA" sz="2400" b="0" i="1" dirty="0">
                <a:effectLst/>
              </a:rPr>
              <a:t>автоматично визначає </a:t>
            </a:r>
            <a:r>
              <a:rPr lang="uk-UA" sz="2400" b="0" i="1" dirty="0" smtClean="0">
                <a:effectLst/>
              </a:rPr>
              <a:t>ключ.</a:t>
            </a:r>
            <a:r>
              <a:rPr lang="uk-UA" sz="2400" b="0" dirty="0" smtClean="0">
                <a:effectLst/>
              </a:rPr>
              <a:t> </a:t>
            </a:r>
            <a:r>
              <a:rPr lang="uk-UA" sz="2400" b="0" dirty="0">
                <a:effectLst/>
              </a:rPr>
              <a:t>Натисніть кнопку </a:t>
            </a:r>
            <a:r>
              <a:rPr lang="uk-UA" sz="2400" b="0" i="1" dirty="0">
                <a:effectLst/>
              </a:rPr>
              <a:t>Готово.</a:t>
            </a:r>
            <a:endParaRPr lang="ru-RU" sz="2400" b="0" dirty="0">
              <a:effectLst/>
            </a:endParaRPr>
          </a:p>
        </p:txBody>
      </p:sp>
      <p:pic>
        <p:nvPicPr>
          <p:cNvPr id="19458" name="Picture 2" descr="C:\Users\Admin\Desktop\Новая папка (3)\20150328_171036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2" t="29551" r="65805" b="30123"/>
          <a:stretch/>
        </p:blipFill>
        <p:spPr bwMode="auto">
          <a:xfrm rot="5400000">
            <a:off x="2139152" y="245224"/>
            <a:ext cx="5205664" cy="75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59263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Перейменування полів</a:t>
            </a:r>
            <a:endParaRPr lang="ru-RU" dirty="0"/>
          </a:p>
        </p:txBody>
      </p:sp>
      <p:pic>
        <p:nvPicPr>
          <p:cNvPr id="4" name="Picture 2" descr="C:\Users\Admin\Desktop\Новая папка (3)\20150328_171036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04" t="25052" r="42889" b="26293"/>
          <a:stretch/>
        </p:blipFill>
        <p:spPr bwMode="auto">
          <a:xfrm rot="5400000">
            <a:off x="2058835" y="-300551"/>
            <a:ext cx="5082689" cy="920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55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Admin\Desktop\Новая папка (3)\20150328_171014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2" t="20087" r="54804" b="15390"/>
          <a:stretch/>
        </p:blipFill>
        <p:spPr bwMode="auto">
          <a:xfrm rot="5400000">
            <a:off x="2449391" y="-1145134"/>
            <a:ext cx="4317379" cy="871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2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Дайте відповіді на запитання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568952" cy="4554840"/>
          </a:xfrm>
        </p:spPr>
        <p:txBody>
          <a:bodyPr>
            <a:normAutofit/>
          </a:bodyPr>
          <a:lstStyle/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Що таке запит і навіщо його використовують?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Які типи запитів існують? Охарактеризуйте кожен із них.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Які режими роботи з запитами є?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Для чого призначені звіти?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Які об’єкти можуть бути джерелом даних для звіту?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За допомогою яких режимів може бути створений звіт?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Що таке форма і навіщо її використовують?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Охарактеризуйте методи створення форм?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У яких режимах можна змінити запит? Як це зробити?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 algn="just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Що саме можна змінити при редагуванні запиту?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1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420888"/>
            <a:ext cx="6400800" cy="347472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Вивчити:</a:t>
            </a:r>
          </a:p>
          <a:p>
            <a:pPr marL="45720" indent="0">
              <a:buNone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терміни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 конспект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 §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21.2, 21.5, 23, 24.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Виконати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вправи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21.5.1, 23.2.1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Способи створення таблиць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6335575" cy="3934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2339752" y="1556792"/>
            <a:ext cx="273630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1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200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i="1" dirty="0"/>
              <a:t>Створюємо таблицю: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916832"/>
            <a:ext cx="7560840" cy="3474720"/>
          </a:xfrm>
        </p:spPr>
        <p:txBody>
          <a:bodyPr>
            <a:normAutofit fontScale="70000" lnSpcReduction="20000"/>
          </a:bodyPr>
          <a:lstStyle/>
          <a:p>
            <a:pPr marL="502920" lvl="0" indent="-457200">
              <a:buFont typeface="+mj-lt"/>
              <a:buAutoNum type="arabicPeriod"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Завантажити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MS Access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 marL="502920" lvl="0" indent="-457200">
              <a:buFont typeface="+mj-lt"/>
              <a:buAutoNum type="arabicPeriod"/>
            </a:pP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зберегти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файл. 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таблиці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 ОК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Вибрати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списку «образцы – таблиц» та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поля,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використовуючи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значки &lt;, &gt;,  &lt;&lt; та &gt;&gt;.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«Далее».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Вибрати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ключа.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Вибрати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«Вывести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даные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непосредственно в таблицу».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«Далее».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Вводити дані.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2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8424936" cy="4392488"/>
          </a:xfrm>
        </p:spPr>
        <p:txBody>
          <a:bodyPr>
            <a:normAutofit fontScale="70000" lnSpcReduction="20000"/>
          </a:bodyPr>
          <a:lstStyle/>
          <a:p>
            <a:pPr marL="45720" indent="0" algn="just">
              <a:lnSpc>
                <a:spcPct val="170000"/>
              </a:lnSpc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Форма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—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об’єкт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базами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призначений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для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зручності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введення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і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екрані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algn="ctr">
              <a:lnSpc>
                <a:spcPct val="170000"/>
              </a:lnSpc>
              <a:buNone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використовують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наступних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цілей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lnSpc>
                <a:spcPct val="170000"/>
              </a:lnSpc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введення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таблицю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редагування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попереднього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перегляду і 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друку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відкриття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звітів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683568" y="332656"/>
            <a:ext cx="8136904" cy="1799605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i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Створення форм за допомогою майстра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695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4941168"/>
            <a:ext cx="608046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err="1">
                <a:solidFill>
                  <a:schemeClr val="bg2">
                    <a:lumMod val="50000"/>
                  </a:schemeClr>
                </a:solidFill>
                <a:effectLst/>
              </a:rPr>
              <a:t>Вибір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effectLst/>
              </a:rPr>
              <a:t> методу </a:t>
            </a:r>
            <a:r>
              <a:rPr lang="ru-RU" sz="4000" dirty="0" err="1">
                <a:solidFill>
                  <a:schemeClr val="bg2">
                    <a:lumMod val="50000"/>
                  </a:schemeClr>
                </a:solidFill>
                <a:effectLst/>
              </a:rPr>
              <a:t>створення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sz="4000" dirty="0" err="1">
                <a:solidFill>
                  <a:schemeClr val="bg2">
                    <a:lumMod val="50000"/>
                  </a:schemeClr>
                </a:solidFill>
                <a:effectLst/>
              </a:rPr>
              <a:t>форми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464496" cy="291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1907704" y="1988840"/>
            <a:ext cx="720080" cy="29523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1"/>
          <p:cNvSpPr txBox="1">
            <a:spLocks/>
          </p:cNvSpPr>
          <p:nvPr/>
        </p:nvSpPr>
        <p:spPr>
          <a:xfrm>
            <a:off x="3275856" y="764704"/>
            <a:ext cx="5616624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  <a:effectLst/>
              </a:rPr>
              <a:t>Вибір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  <a:effectLst/>
              </a:rPr>
              <a:t>форми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  <a:effectLst/>
              </a:rPr>
              <a:t>вікні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  <a:effectLst/>
              </a:rPr>
              <a:t>майстра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268108" y="2309040"/>
            <a:ext cx="512440" cy="11521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517" y="3601022"/>
            <a:ext cx="4377025" cy="325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62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49694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Вибір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стилю </a:t>
            </a:r>
            <a:r>
              <a:rPr lang="ru-RU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оформлення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6010735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9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59668"/>
            <a:ext cx="4826388" cy="357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20" y="311843"/>
            <a:ext cx="38016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Вибір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вигляду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представлення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даних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0"/>
            <a:ext cx="5076056" cy="376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61651" y="5445224"/>
            <a:ext cx="38823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Вибір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зовнішнього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вигляду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bg2">
                    <a:lumMod val="50000"/>
                  </a:schemeClr>
                </a:solidFill>
              </a:rPr>
              <a:t>форми</a:t>
            </a: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555776" y="1628800"/>
            <a:ext cx="324036" cy="10801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7380312" y="4005064"/>
            <a:ext cx="0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0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352928" cy="59378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майстра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Активізувати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вкладку «Формы»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поточній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БД.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команду «Создать...».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«Мастер форм» –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ОК.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Вибрати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списку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таблицю-джерело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поля,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використовуючи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значки &lt;, &gt;, &lt;&lt; та &gt;&gt;.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«Далее».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Вибрати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зовнішній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(в один столбец, ленточный, табличный, выровненный).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«Далее».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стиль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представлення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«Далее».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ім’я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«Готово».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3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445</TotalTime>
  <Words>1016</Words>
  <Application>Microsoft Office PowerPoint</Application>
  <PresentationFormat>Экран (4:3)</PresentationFormat>
  <Paragraphs>96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Тема: Створення запитів, звітів, форм за допомогою майстра та в режимі конструктора. Редагування запитів і форм в режимі конструктора.</vt:lpstr>
      <vt:lpstr>Таблиця — організація збереження даних у вигляді двовимір­ного масиву.</vt:lpstr>
      <vt:lpstr>Способи створення таблиць</vt:lpstr>
      <vt:lpstr>Створюємо таблицю: </vt:lpstr>
      <vt:lpstr>Створення форм за допомогою майстра </vt:lpstr>
      <vt:lpstr>Вибір методу створення форми </vt:lpstr>
      <vt:lpstr>Вибір стилю оформлення форми </vt:lpstr>
      <vt:lpstr>Презентация PowerPoint</vt:lpstr>
      <vt:lpstr>Презентация PowerPoint</vt:lpstr>
      <vt:lpstr>Презентация PowerPoint</vt:lpstr>
      <vt:lpstr>Вікно майстра створення простих запитів  </vt:lpstr>
      <vt:lpstr>Вікно структури запиту: 1 — список полів,  2 — бланк запиту  </vt:lpstr>
      <vt:lpstr>Презентация PowerPoint</vt:lpstr>
      <vt:lpstr>Діалогове вікно, що дозволяє вибрати метод створення звіту</vt:lpstr>
      <vt:lpstr>Презентация PowerPoint</vt:lpstr>
      <vt:lpstr>Вибір вигляду макету для звіту</vt:lpstr>
      <vt:lpstr>Редагування запитів в режимі конструктора </vt:lpstr>
      <vt:lpstr>Під час редагування структури запиту в режимі конструктора можна:</vt:lpstr>
      <vt:lpstr>Редагування форм в режимі конструктора</vt:lpstr>
      <vt:lpstr>Створюємо таблицю: </vt:lpstr>
      <vt:lpstr>Задайте імя нової таблиці – Учні та встановіть спосіб визначення ключового поля – MS Access автоматично визначає ключ. Натисніть кнопку Готово.</vt:lpstr>
      <vt:lpstr>Перейменування полів</vt:lpstr>
      <vt:lpstr>Презентация PowerPoint</vt:lpstr>
      <vt:lpstr>Дайте відповіді на запитання </vt:lpstr>
      <vt:lpstr>Домашнє завдання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Створення запитів, звітів, форм за допомогою майстра та в режимі конструктора. Редагування запитів і форм в режимі конструктора.</dc:title>
  <dc:creator>Admin</dc:creator>
  <cp:lastModifiedBy>Admin</cp:lastModifiedBy>
  <cp:revision>24</cp:revision>
  <dcterms:created xsi:type="dcterms:W3CDTF">2015-03-28T12:11:36Z</dcterms:created>
  <dcterms:modified xsi:type="dcterms:W3CDTF">2015-03-28T19:37:34Z</dcterms:modified>
</cp:coreProperties>
</file>