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DEAB7-0A50-4BD6-8A17-CB464AC49FD9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2381B-CA1E-4820-A088-CDC1BCCFA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12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878A57-5E8B-4343-9788-4E780DB4DF2A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3B6AA-DE03-4D7A-8547-4D55FE0EC6D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0FC80-27FB-463F-9DC3-852C5DE95320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65C0E-E566-498B-8338-3047D8680BF1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0839F-87F4-4A98-B3C6-1297617DEC8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3FC48-1F20-4738-9F12-9CFC405D84DC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7FFBF-5757-4718-9DB9-8AEB8E52886A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B961C5-D44E-4AB1-AAE6-15A6B50A4741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4B2AF9-D6EF-44BE-8219-B1FD13547D92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8744D-C3D7-4FBF-A02C-7D872697BE15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56D85-13C0-4243-9F78-57B311EC8CD5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304090-1FA3-4C7A-A8BA-F233C137BE5E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FE7DEC-2B08-44EE-9338-B6BDCBF811AC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B79945-6536-42C9-86A7-DEB9246E2FC8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2762CF-4ADD-4B91-BE00-2CEC9BE3A83A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452F15-7D68-4535-9A12-C62BF9F34747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A9A72-886C-4839-A9FD-A444B26CF12B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07F56-B7D5-403F-A27F-9E0C5A7C7A35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2EF28-1534-417E-8916-9371D2A52033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B6360-7CD3-4081-AE6D-66A6BAEF1EE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51C066-4B03-45C4-A358-9BE33ADBB1A1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DEE09E-40ED-4822-A84E-79B134E9719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C19E9-3132-4D7F-AAEA-EA3F80DAE623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213B7-C8B3-4459-8398-72DB480774E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A91A4-FA60-4AA4-9155-5CF056C0104A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3CB83-F02A-4AC7-A28B-3D8D76AF893F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77139-5A21-463B-93F3-A48934721A0C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C8AC5-DD3F-4B11-B74D-C0E38E87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785794"/>
            <a:ext cx="8723312" cy="1508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solidFill>
                  <a:schemeClr val="accent2"/>
                </a:solidFill>
              </a:rPr>
              <a:t>БАЗЫ ДАНИХ. </a:t>
            </a:r>
            <a:r>
              <a:rPr lang="en-US" sz="6000" b="1" i="1" dirty="0" smtClean="0">
                <a:solidFill>
                  <a:schemeClr val="accent2"/>
                </a:solidFill>
              </a:rPr>
              <a:t>ACCESS 2007</a:t>
            </a:r>
            <a:endParaRPr lang="ru-RU" sz="6000" b="1" dirty="0" smtClean="0">
              <a:solidFill>
                <a:schemeClr val="accent2"/>
              </a:solidFill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28596" y="2500306"/>
            <a:ext cx="8086725" cy="124301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ru-RU" sz="6600" b="1" dirty="0" err="1" smtClean="0">
                <a:solidFill>
                  <a:srgbClr val="0070C0"/>
                </a:solidFill>
              </a:rPr>
              <a:t>Запити</a:t>
            </a:r>
            <a:r>
              <a:rPr lang="ru-RU" sz="6600" b="1" dirty="0" smtClean="0">
                <a:solidFill>
                  <a:srgbClr val="0070C0"/>
                </a:solidFill>
              </a:rPr>
              <a:t> </a:t>
            </a:r>
            <a:endParaRPr lang="ru-RU" sz="6600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637633-8098-49B3-BE64-2792D5D702C2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5939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Умови</a:t>
            </a:r>
            <a:r>
              <a:rPr lang="ru-RU" sz="3000" dirty="0" smtClean="0"/>
              <a:t> </a:t>
            </a:r>
            <a:r>
              <a:rPr lang="ru-RU" sz="3000" dirty="0" err="1" smtClean="0"/>
              <a:t>відбору</a:t>
            </a:r>
            <a:endParaRPr lang="ru-RU" sz="3000" dirty="0"/>
          </a:p>
        </p:txBody>
      </p:sp>
      <p:sp>
        <p:nvSpPr>
          <p:cNvPr id="403460" name="Rectangle 4"/>
          <p:cNvSpPr>
            <a:spLocks noChangeArrowheads="1"/>
          </p:cNvSpPr>
          <p:nvPr/>
        </p:nvSpPr>
        <p:spPr bwMode="auto">
          <a:xfrm>
            <a:off x="295275" y="863600"/>
            <a:ext cx="2106613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ru-RU" sz="2400" dirty="0" err="1" smtClean="0">
                <a:solidFill>
                  <a:srgbClr val="4040C0"/>
                </a:solidFill>
              </a:rPr>
              <a:t>Співпадіння</a:t>
            </a:r>
            <a:endParaRPr lang="ru-RU" sz="2400" dirty="0">
              <a:solidFill>
                <a:srgbClr val="4040C0"/>
              </a:solidFill>
            </a:endParaRPr>
          </a:p>
        </p:txBody>
      </p:sp>
      <p:sp>
        <p:nvSpPr>
          <p:cNvPr id="403463" name="Rectangle 7"/>
          <p:cNvSpPr>
            <a:spLocks noChangeArrowheads="1"/>
          </p:cNvSpPr>
          <p:nvPr/>
        </p:nvSpPr>
        <p:spPr bwMode="auto">
          <a:xfrm>
            <a:off x="295275" y="4956175"/>
            <a:ext cx="2620963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ru-RU" sz="2400" dirty="0" err="1" smtClean="0">
                <a:solidFill>
                  <a:srgbClr val="4040C0"/>
                </a:solidFill>
              </a:rPr>
              <a:t>Нерівність</a:t>
            </a:r>
            <a:endParaRPr lang="ru-RU" sz="2400" dirty="0">
              <a:solidFill>
                <a:srgbClr val="4040C0"/>
              </a:solidFill>
            </a:endParaRPr>
          </a:p>
        </p:txBody>
      </p:sp>
      <p:sp>
        <p:nvSpPr>
          <p:cNvPr id="403465" name="Rectangle 9"/>
          <p:cNvSpPr>
            <a:spLocks noChangeArrowheads="1"/>
          </p:cNvSpPr>
          <p:nvPr/>
        </p:nvSpPr>
        <p:spPr bwMode="auto">
          <a:xfrm>
            <a:off x="295275" y="2473325"/>
            <a:ext cx="2106613" cy="4572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ru-RU" sz="2400">
                <a:solidFill>
                  <a:srgbClr val="4040C0"/>
                </a:solidFill>
              </a:rPr>
              <a:t>Шаблон</a:t>
            </a:r>
          </a:p>
        </p:txBody>
      </p:sp>
      <p:sp>
        <p:nvSpPr>
          <p:cNvPr id="403468" name="Rectangle 12"/>
          <p:cNvSpPr>
            <a:spLocks noChangeArrowheads="1"/>
          </p:cNvSpPr>
          <p:nvPr/>
        </p:nvSpPr>
        <p:spPr bwMode="auto">
          <a:xfrm>
            <a:off x="1295400" y="4149725"/>
            <a:ext cx="7467600" cy="830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ru-RU" sz="3600" baseline="-4000" dirty="0">
                <a:latin typeface="Courier New" pitchFamily="49" charset="0"/>
              </a:rPr>
              <a:t>*</a:t>
            </a:r>
            <a:r>
              <a:rPr lang="ru-RU" sz="2400" dirty="0"/>
              <a:t> </a:t>
            </a:r>
            <a:r>
              <a:rPr lang="ru-RU" sz="2400" dirty="0" err="1" smtClean="0"/>
              <a:t>будь-яку</a:t>
            </a:r>
            <a:r>
              <a:rPr lang="ru-RU" sz="2400" dirty="0" smtClean="0"/>
              <a:t> </a:t>
            </a:r>
            <a:r>
              <a:rPr lang="ru-RU" sz="2400" dirty="0" err="1" smtClean="0"/>
              <a:t>кількість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будь-яких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символів</a:t>
            </a:r>
            <a:endParaRPr lang="ru-RU" sz="2400" dirty="0" smtClean="0"/>
          </a:p>
          <a:p>
            <a:pPr marL="180975" indent="-180975"/>
            <a:r>
              <a:rPr lang="ru-RU" sz="2400" dirty="0" smtClean="0"/>
              <a:t>? один </a:t>
            </a:r>
            <a:r>
              <a:rPr lang="ru-RU" sz="2400" dirty="0" err="1" smtClean="0"/>
              <a:t>будь-який</a:t>
            </a:r>
            <a:r>
              <a:rPr lang="ru-RU" sz="2400" dirty="0" smtClean="0"/>
              <a:t> символ 		# </a:t>
            </a:r>
            <a:r>
              <a:rPr lang="ru-RU" sz="2400" dirty="0" err="1" smtClean="0"/>
              <a:t>будь-яка</a:t>
            </a:r>
            <a:r>
              <a:rPr lang="ru-RU" sz="2400" dirty="0" smtClean="0"/>
              <a:t> цифра</a:t>
            </a:r>
            <a:endParaRPr lang="ru-RU" sz="2400" dirty="0"/>
          </a:p>
        </p:txBody>
      </p:sp>
      <p:pic>
        <p:nvPicPr>
          <p:cNvPr id="7476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13208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476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3208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477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7300" y="28575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4772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28575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4773" name="Picture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7300" y="53848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4774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5384800"/>
            <a:ext cx="3008313" cy="1181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0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0" grpId="0"/>
      <p:bldP spid="403463" grpId="0"/>
      <p:bldP spid="403465" grpId="0"/>
      <p:bldP spid="4034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952500"/>
            <a:ext cx="4659313" cy="1828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041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A5785A-4AB6-44A4-ADE3-37F4D72D203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60420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Побудовник</a:t>
            </a:r>
            <a:r>
              <a:rPr lang="ru-RU" sz="3000" dirty="0" smtClean="0"/>
              <a:t> </a:t>
            </a:r>
            <a:r>
              <a:rPr lang="ru-RU" sz="3000" dirty="0" err="1" smtClean="0"/>
              <a:t>виразів</a:t>
            </a:r>
            <a:endParaRPr lang="ru-RU" sz="3000" dirty="0"/>
          </a:p>
        </p:txBody>
      </p:sp>
      <p:sp>
        <p:nvSpPr>
          <p:cNvPr id="391176" name="Rectangle 8"/>
          <p:cNvSpPr>
            <a:spLocks noChangeArrowheads="1"/>
          </p:cNvSpPr>
          <p:nvPr/>
        </p:nvSpPr>
        <p:spPr bwMode="auto">
          <a:xfrm>
            <a:off x="285720" y="4500570"/>
            <a:ext cx="8612188" cy="213904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en-US" sz="2200" dirty="0">
                <a:solidFill>
                  <a:srgbClr val="4040C0"/>
                </a:solidFill>
              </a:rPr>
              <a:t>Forms</a:t>
            </a:r>
            <a:r>
              <a:rPr lang="ru-RU" sz="2200" dirty="0">
                <a:solidFill>
                  <a:srgbClr val="4040C0"/>
                </a:solidFill>
              </a:rPr>
              <a:t> </a:t>
            </a:r>
            <a:r>
              <a:rPr lang="ru-RU" sz="2200" dirty="0"/>
              <a:t>– </a:t>
            </a:r>
            <a:r>
              <a:rPr lang="ru-RU" sz="2200" dirty="0" err="1" smtClean="0"/>
              <a:t>форми</a:t>
            </a:r>
            <a:endParaRPr lang="ru-RU" sz="2200" dirty="0"/>
          </a:p>
          <a:p>
            <a:pPr marL="180975" indent="-180975"/>
            <a:r>
              <a:rPr lang="en-US" sz="2200" dirty="0">
                <a:solidFill>
                  <a:srgbClr val="4040C0"/>
                </a:solidFill>
              </a:rPr>
              <a:t>Reports</a:t>
            </a:r>
            <a:r>
              <a:rPr lang="ru-RU" sz="2200" dirty="0">
                <a:solidFill>
                  <a:srgbClr val="4040C0"/>
                </a:solidFill>
              </a:rPr>
              <a:t> </a:t>
            </a:r>
            <a:r>
              <a:rPr lang="ru-RU" sz="2200" dirty="0"/>
              <a:t>– </a:t>
            </a:r>
            <a:r>
              <a:rPr lang="ru-RU" sz="2200" dirty="0" err="1" smtClean="0"/>
              <a:t>звіти</a:t>
            </a:r>
            <a:endParaRPr lang="ru-RU" sz="2200" dirty="0"/>
          </a:p>
          <a:p>
            <a:pPr marL="180975" indent="-180975"/>
            <a:r>
              <a:rPr lang="ru-RU" sz="2200" dirty="0">
                <a:solidFill>
                  <a:srgbClr val="4040C0"/>
                </a:solidFill>
              </a:rPr>
              <a:t>Функции:</a:t>
            </a:r>
            <a:r>
              <a:rPr lang="ru-RU" sz="2200" dirty="0"/>
              <a:t> 1) </a:t>
            </a:r>
            <a:r>
              <a:rPr lang="ru-RU" sz="2200" dirty="0" err="1" smtClean="0"/>
              <a:t>вбудовані</a:t>
            </a:r>
            <a:r>
              <a:rPr lang="ru-RU" sz="2200" dirty="0" smtClean="0"/>
              <a:t>; </a:t>
            </a:r>
            <a:r>
              <a:rPr lang="ru-RU" sz="2200" dirty="0"/>
              <a:t>2) </a:t>
            </a:r>
            <a:r>
              <a:rPr lang="ru-RU" sz="2200" dirty="0" err="1" smtClean="0"/>
              <a:t>функції</a:t>
            </a:r>
            <a:r>
              <a:rPr lang="ru-RU" sz="2200" dirty="0" smtClean="0"/>
              <a:t> </a:t>
            </a:r>
            <a:r>
              <a:rPr lang="ru-RU" sz="2200" dirty="0" err="1" smtClean="0"/>
              <a:t>користувачателя</a:t>
            </a:r>
            <a:r>
              <a:rPr lang="ru-RU" sz="2200" dirty="0" smtClean="0"/>
              <a:t> </a:t>
            </a:r>
            <a:r>
              <a:rPr lang="ru-RU" sz="2200" dirty="0"/>
              <a:t>(</a:t>
            </a:r>
            <a:r>
              <a:rPr lang="en-US" sz="2200" dirty="0"/>
              <a:t>VB)</a:t>
            </a:r>
            <a:r>
              <a:rPr lang="ru-RU" sz="2200" dirty="0"/>
              <a:t> </a:t>
            </a:r>
          </a:p>
          <a:p>
            <a:pPr marL="180975" indent="-180975"/>
            <a:r>
              <a:rPr lang="ru-RU" sz="2200" dirty="0" err="1" smtClean="0">
                <a:solidFill>
                  <a:srgbClr val="4040C0"/>
                </a:solidFill>
              </a:rPr>
              <a:t>Константи</a:t>
            </a:r>
            <a:r>
              <a:rPr lang="ru-RU" sz="2200" dirty="0" smtClean="0">
                <a:solidFill>
                  <a:srgbClr val="4040C0"/>
                </a:solidFill>
              </a:rPr>
              <a:t>:</a:t>
            </a:r>
            <a:r>
              <a:rPr lang="ru-RU" sz="2200" dirty="0" smtClean="0"/>
              <a:t> </a:t>
            </a:r>
            <a:r>
              <a:rPr lang="ru-RU" sz="2200" dirty="0" err="1" smtClean="0"/>
              <a:t>порожній</a:t>
            </a:r>
            <a:r>
              <a:rPr lang="ru-RU" sz="2200" dirty="0" smtClean="0"/>
              <a:t> рядок, </a:t>
            </a:r>
            <a:r>
              <a:rPr lang="ru-RU" sz="2200" dirty="0" err="1" smtClean="0"/>
              <a:t>Істина</a:t>
            </a:r>
            <a:r>
              <a:rPr lang="ru-RU" sz="2200" dirty="0" smtClean="0"/>
              <a:t>, </a:t>
            </a:r>
            <a:r>
              <a:rPr lang="ru-RU" sz="2200" dirty="0" err="1" smtClean="0"/>
              <a:t>Брехня</a:t>
            </a:r>
            <a:r>
              <a:rPr lang="ru-RU" sz="2200" dirty="0" smtClean="0"/>
              <a:t> </a:t>
            </a:r>
          </a:p>
          <a:p>
            <a:pPr marL="180975" indent="-180975"/>
            <a:r>
              <a:rPr lang="ru-RU" sz="2200" dirty="0" err="1" smtClean="0">
                <a:solidFill>
                  <a:srgbClr val="4040C0"/>
                </a:solidFill>
              </a:rPr>
              <a:t>Оператори</a:t>
            </a:r>
            <a:r>
              <a:rPr lang="ru-RU" sz="2200" dirty="0" smtClean="0">
                <a:solidFill>
                  <a:srgbClr val="4040C0"/>
                </a:solidFill>
              </a:rPr>
              <a:t>:</a:t>
            </a:r>
            <a:r>
              <a:rPr lang="ru-RU" sz="2300" dirty="0" smtClean="0">
                <a:latin typeface="Courier New" pitchFamily="49" charset="0"/>
              </a:rPr>
              <a:t> </a:t>
            </a:r>
            <a:r>
              <a:rPr lang="ru-RU" sz="2300" dirty="0">
                <a:latin typeface="Courier New" pitchFamily="49" charset="0"/>
              </a:rPr>
              <a:t>+ - * </a:t>
            </a:r>
            <a:r>
              <a:rPr lang="en-US" sz="2300" dirty="0">
                <a:latin typeface="Courier New" pitchFamily="49" charset="0"/>
              </a:rPr>
              <a:t>/ </a:t>
            </a:r>
            <a:r>
              <a:rPr lang="en-US" sz="2300" dirty="0">
                <a:solidFill>
                  <a:srgbClr val="009900"/>
                </a:solidFill>
                <a:latin typeface="Courier New" pitchFamily="49" charset="0"/>
              </a:rPr>
              <a:t>&lt; &gt; &lt;= &gt;= = &lt;&gt;</a:t>
            </a:r>
            <a:r>
              <a:rPr lang="en-US" sz="2300" dirty="0">
                <a:latin typeface="Courier New" pitchFamily="49" charset="0"/>
              </a:rPr>
              <a:t> Not And Or </a:t>
            </a:r>
            <a:r>
              <a:rPr lang="en-US" sz="2300" dirty="0" err="1">
                <a:latin typeface="Courier New" pitchFamily="49" charset="0"/>
              </a:rPr>
              <a:t>Xor</a:t>
            </a:r>
            <a:endParaRPr lang="en-US" sz="2300" dirty="0">
              <a:latin typeface="Courier New" pitchFamily="49" charset="0"/>
            </a:endParaRPr>
          </a:p>
          <a:p>
            <a:pPr marL="180975" indent="-180975"/>
            <a:r>
              <a:rPr lang="ru-RU" sz="2200" dirty="0" err="1" smtClean="0">
                <a:solidFill>
                  <a:srgbClr val="4040C0"/>
                </a:solidFill>
              </a:rPr>
              <a:t>Спільні</a:t>
            </a:r>
            <a:r>
              <a:rPr lang="ru-RU" sz="2200" dirty="0" smtClean="0">
                <a:solidFill>
                  <a:srgbClr val="4040C0"/>
                </a:solidFill>
              </a:rPr>
              <a:t> </a:t>
            </a:r>
            <a:r>
              <a:rPr lang="ru-RU" sz="2200" dirty="0" err="1" smtClean="0">
                <a:solidFill>
                  <a:srgbClr val="4040C0"/>
                </a:solidFill>
              </a:rPr>
              <a:t>вирази</a:t>
            </a:r>
            <a:r>
              <a:rPr lang="ru-RU" sz="2200" dirty="0" smtClean="0">
                <a:solidFill>
                  <a:srgbClr val="4040C0"/>
                </a:solidFill>
              </a:rPr>
              <a:t> </a:t>
            </a:r>
            <a:r>
              <a:rPr lang="ru-RU" sz="2200" dirty="0"/>
              <a:t>– </a:t>
            </a:r>
            <a:r>
              <a:rPr lang="ru-RU" sz="2200" dirty="0" smtClean="0"/>
              <a:t>час, дата, </a:t>
            </a:r>
            <a:r>
              <a:rPr lang="ru-RU" sz="2200" dirty="0" err="1" smtClean="0"/>
              <a:t>нумерація</a:t>
            </a:r>
            <a:r>
              <a:rPr lang="ru-RU" sz="2200" dirty="0" smtClean="0"/>
              <a:t> </a:t>
            </a:r>
            <a:r>
              <a:rPr lang="ru-RU" sz="2200" dirty="0" err="1" smtClean="0"/>
              <a:t>сторінок</a:t>
            </a:r>
            <a:endParaRPr lang="ru-RU" sz="2200" dirty="0">
              <a:solidFill>
                <a:srgbClr val="4040C0"/>
              </a:solidFill>
            </a:endParaRPr>
          </a:p>
        </p:txBody>
      </p:sp>
      <p:sp>
        <p:nvSpPr>
          <p:cNvPr id="391173" name="AutoShape 5"/>
          <p:cNvSpPr>
            <a:spLocks noChangeArrowheads="1"/>
          </p:cNvSpPr>
          <p:nvPr/>
        </p:nvSpPr>
        <p:spPr bwMode="auto">
          <a:xfrm>
            <a:off x="4494213" y="1681163"/>
            <a:ext cx="1492250" cy="498475"/>
          </a:xfrm>
          <a:prstGeom prst="wedgeRoundRectCallout">
            <a:avLst>
              <a:gd name="adj1" fmla="val -53191"/>
              <a:gd name="adj2" fmla="val 128024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/>
              <a:t>ПКМ</a:t>
            </a:r>
          </a:p>
        </p:txBody>
      </p:sp>
      <p:pic>
        <p:nvPicPr>
          <p:cNvPr id="7578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6400" y="2520950"/>
            <a:ext cx="2349500" cy="34877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4116388" y="4678363"/>
            <a:ext cx="2538412" cy="4270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578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13025" y="1125538"/>
            <a:ext cx="6378575" cy="3606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91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1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91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1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91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91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91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6" grpId="0" build="p"/>
      <p:bldP spid="391173" grpId="0" animBg="1"/>
      <p:bldP spid="391173" grpId="1" animBg="1"/>
      <p:bldP spid="12" grpId="0" animBg="1"/>
      <p:bldP spid="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26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" y="3765550"/>
            <a:ext cx="7670800" cy="1720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144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8E594A-0218-4660-A7EB-9A1E99992663}" type="slidenum">
              <a:rPr lang="ru-RU" smtClean="0"/>
              <a:pPr/>
              <a:t>12</a:t>
            </a:fld>
            <a:endParaRPr lang="ru-RU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42910" y="1000108"/>
            <a:ext cx="7953376" cy="908050"/>
            <a:chOff x="448" y="3616"/>
            <a:chExt cx="5010" cy="572"/>
          </a:xfrm>
        </p:grpSpPr>
        <p:sp>
          <p:nvSpPr>
            <p:cNvPr id="405513" name="Text Box 9"/>
            <p:cNvSpPr txBox="1">
              <a:spLocks noChangeArrowheads="1"/>
            </p:cNvSpPr>
            <p:nvPr/>
          </p:nvSpPr>
          <p:spPr bwMode="auto">
            <a:xfrm>
              <a:off x="843" y="3665"/>
              <a:ext cx="4615" cy="523"/>
            </a:xfrm>
            <a:prstGeom prst="rect">
              <a:avLst/>
            </a:prstGeom>
            <a:solidFill>
              <a:srgbClr val="D1D1FF"/>
            </a:solidFill>
            <a:ln w="254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/>
                <a:t> </a:t>
              </a:r>
              <a:r>
                <a:rPr lang="ru-RU" sz="2400" dirty="0" err="1" smtClean="0"/>
                <a:t>Всі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дані</a:t>
              </a:r>
              <a:r>
                <a:rPr lang="ru-RU" sz="2400" dirty="0" smtClean="0"/>
                <a:t>, </a:t>
              </a:r>
              <a:r>
                <a:rPr lang="ru-RU" sz="2400" dirty="0" err="1" smtClean="0"/>
                <a:t>які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можна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обчислити</a:t>
              </a:r>
              <a:r>
                <a:rPr lang="ru-RU" sz="2400" dirty="0" smtClean="0"/>
                <a:t>, не </a:t>
              </a:r>
              <a:r>
                <a:rPr lang="ru-RU" sz="2400" dirty="0" err="1" smtClean="0"/>
                <a:t>повинні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зберігатися</a:t>
              </a:r>
              <a:r>
                <a:rPr lang="ru-RU" sz="2400" dirty="0" smtClean="0"/>
                <a:t> в </a:t>
              </a:r>
              <a:r>
                <a:rPr lang="ru-RU" sz="2400" dirty="0" err="1" smtClean="0"/>
                <a:t>таблицях</a:t>
              </a:r>
              <a:r>
                <a:rPr lang="ru-RU" sz="2400" dirty="0" smtClean="0"/>
                <a:t>! </a:t>
              </a:r>
              <a:endParaRPr lang="ru-RU" sz="2400" dirty="0"/>
            </a:p>
          </p:txBody>
        </p:sp>
        <p:sp>
          <p:nvSpPr>
            <p:cNvPr id="405514" name="Oval 10"/>
            <p:cNvSpPr>
              <a:spLocks noChangeArrowheads="1"/>
            </p:cNvSpPr>
            <p:nvPr/>
          </p:nvSpPr>
          <p:spPr bwMode="auto">
            <a:xfrm>
              <a:off x="448" y="3616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40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sp>
        <p:nvSpPr>
          <p:cNvPr id="6144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4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Обчислювані</a:t>
            </a:r>
            <a:r>
              <a:rPr lang="ru-RU" sz="3000" dirty="0" smtClean="0"/>
              <a:t> </a:t>
            </a:r>
            <a:r>
              <a:rPr lang="ru-RU" sz="3000" dirty="0"/>
              <a:t>поля</a:t>
            </a:r>
          </a:p>
        </p:txBody>
      </p:sp>
      <p:sp>
        <p:nvSpPr>
          <p:cNvPr id="405510" name="AutoShape 6"/>
          <p:cNvSpPr>
            <a:spLocks noChangeArrowheads="1"/>
          </p:cNvSpPr>
          <p:nvPr/>
        </p:nvSpPr>
        <p:spPr bwMode="auto">
          <a:xfrm>
            <a:off x="357158" y="2143116"/>
            <a:ext cx="5686425" cy="1420812"/>
          </a:xfrm>
          <a:prstGeom prst="wedgeRoundRectCallout">
            <a:avLst>
              <a:gd name="adj1" fmla="val 41482"/>
              <a:gd name="adj2" fmla="val 82535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marL="180975" indent="-180975">
              <a:buFontTx/>
              <a:buChar char="•"/>
              <a:defRPr/>
            </a:pPr>
            <a:r>
              <a:rPr lang="ru-RU" sz="2400" b="0" dirty="0"/>
              <a:t>ввести </a:t>
            </a:r>
            <a:r>
              <a:rPr lang="ru-RU" sz="2400" b="0" i="1" dirty="0"/>
              <a:t>Цена</a:t>
            </a:r>
            <a:r>
              <a:rPr lang="ru-RU" sz="2400" b="0" dirty="0"/>
              <a:t>*</a:t>
            </a:r>
            <a:r>
              <a:rPr lang="ru-RU" sz="2400" b="0" i="1" dirty="0"/>
              <a:t>Количество</a:t>
            </a:r>
          </a:p>
          <a:p>
            <a:pPr marL="180975" indent="-180975">
              <a:defRPr/>
            </a:pPr>
            <a:r>
              <a:rPr lang="ru-RU" sz="2400" b="0" dirty="0"/>
              <a:t>      </a:t>
            </a:r>
            <a:r>
              <a:rPr lang="ru-RU" sz="2400" b="0" dirty="0">
                <a:solidFill>
                  <a:srgbClr val="4040C0"/>
                </a:solidFill>
              </a:rPr>
              <a:t>Выражение1: </a:t>
            </a:r>
            <a:r>
              <a:rPr lang="en-US" sz="2400" b="0" dirty="0">
                <a:solidFill>
                  <a:srgbClr val="4040C0"/>
                </a:solidFill>
              </a:rPr>
              <a:t>[</a:t>
            </a:r>
            <a:r>
              <a:rPr lang="ru-RU" sz="2400" b="0" dirty="0">
                <a:solidFill>
                  <a:srgbClr val="4040C0"/>
                </a:solidFill>
              </a:rPr>
              <a:t>Цена</a:t>
            </a:r>
            <a:r>
              <a:rPr lang="en-US" sz="2400" b="0" dirty="0">
                <a:solidFill>
                  <a:srgbClr val="4040C0"/>
                </a:solidFill>
              </a:rPr>
              <a:t>]</a:t>
            </a:r>
            <a:r>
              <a:rPr lang="ru-RU" sz="2400" b="0" dirty="0">
                <a:solidFill>
                  <a:srgbClr val="4040C0"/>
                </a:solidFill>
              </a:rPr>
              <a:t>*</a:t>
            </a:r>
            <a:r>
              <a:rPr lang="en-US" sz="2400" b="0" dirty="0">
                <a:solidFill>
                  <a:srgbClr val="4040C0"/>
                </a:solidFill>
              </a:rPr>
              <a:t>[</a:t>
            </a:r>
            <a:r>
              <a:rPr lang="ru-RU" sz="2400" b="0" dirty="0">
                <a:solidFill>
                  <a:srgbClr val="4040C0"/>
                </a:solidFill>
              </a:rPr>
              <a:t>Количество</a:t>
            </a:r>
            <a:r>
              <a:rPr lang="en-US" sz="2400" b="0" dirty="0">
                <a:solidFill>
                  <a:srgbClr val="4040C0"/>
                </a:solidFill>
              </a:rPr>
              <a:t>]</a:t>
            </a:r>
            <a:endParaRPr lang="ru-RU" sz="2400" b="0" dirty="0"/>
          </a:p>
          <a:p>
            <a:pPr marL="180975" indent="-180975">
              <a:buFontTx/>
              <a:buChar char="•"/>
              <a:defRPr/>
            </a:pPr>
            <a:r>
              <a:rPr lang="ru-RU" sz="2400" b="0" dirty="0" err="1" smtClean="0"/>
              <a:t>замінити</a:t>
            </a:r>
            <a:r>
              <a:rPr lang="ru-RU" sz="2400" b="0" dirty="0" smtClean="0"/>
              <a:t> </a:t>
            </a:r>
            <a:r>
              <a:rPr lang="ru-RU" sz="2400" b="0" i="1" dirty="0"/>
              <a:t>Выражение1 </a:t>
            </a:r>
            <a:r>
              <a:rPr lang="ru-RU" sz="2400" b="0" dirty="0"/>
              <a:t>на </a:t>
            </a:r>
            <a:r>
              <a:rPr lang="ru-RU" sz="2400" b="0" i="1" dirty="0"/>
              <a:t>Сумма</a:t>
            </a:r>
          </a:p>
        </p:txBody>
      </p:sp>
      <p:sp>
        <p:nvSpPr>
          <p:cNvPr id="405511" name="AutoShape 7"/>
          <p:cNvSpPr>
            <a:spLocks noChangeArrowheads="1"/>
          </p:cNvSpPr>
          <p:nvPr/>
        </p:nvSpPr>
        <p:spPr bwMode="auto">
          <a:xfrm>
            <a:off x="6357950" y="2285992"/>
            <a:ext cx="2095500" cy="915987"/>
          </a:xfrm>
          <a:prstGeom prst="wedgeRoundRectCallout">
            <a:avLst>
              <a:gd name="adj1" fmla="val -49909"/>
              <a:gd name="adj2" fmla="val 13670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або</a:t>
            </a:r>
            <a:r>
              <a:rPr lang="ru-RU" sz="2400" b="0" dirty="0" smtClean="0"/>
              <a:t> </a:t>
            </a:r>
            <a:r>
              <a:rPr lang="ru-RU" sz="2400" b="0" dirty="0"/>
              <a:t>ПКМ - </a:t>
            </a:r>
            <a:r>
              <a:rPr lang="ru-RU" sz="2400" b="0" dirty="0" err="1" smtClean="0"/>
              <a:t>Побудувати</a:t>
            </a:r>
            <a:endParaRPr lang="ru-RU" sz="2400" b="0" dirty="0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5219700" y="3975100"/>
            <a:ext cx="3111500" cy="241300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6827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5700" y="2470150"/>
            <a:ext cx="6896100" cy="35544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05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05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10" grpId="0" animBg="1"/>
      <p:bldP spid="405510" grpId="1" animBg="1"/>
      <p:bldP spid="405511" grpId="0" animBg="1"/>
      <p:bldP spid="405511" grpId="1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022600"/>
            <a:ext cx="6292850" cy="2476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24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CFDE9E-60A7-4FF2-9B2F-BF146361F69A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6246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Обчислювані</a:t>
            </a:r>
            <a:r>
              <a:rPr lang="ru-RU" sz="3000" dirty="0" smtClean="0"/>
              <a:t> поля</a:t>
            </a:r>
            <a:endParaRPr lang="ru-RU" sz="3000" dirty="0"/>
          </a:p>
        </p:txBody>
      </p:sp>
      <p:sp>
        <p:nvSpPr>
          <p:cNvPr id="405518" name="AutoShape 14"/>
          <p:cNvSpPr>
            <a:spLocks noChangeArrowheads="1"/>
          </p:cNvSpPr>
          <p:nvPr/>
        </p:nvSpPr>
        <p:spPr bwMode="auto">
          <a:xfrm>
            <a:off x="571472" y="1357298"/>
            <a:ext cx="4873625" cy="1411287"/>
          </a:xfrm>
          <a:prstGeom prst="wedgeRoundRectCallout">
            <a:avLst>
              <a:gd name="adj1" fmla="val 42821"/>
              <a:gd name="adj2" fmla="val 7748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marL="180975" indent="-180975">
              <a:buFontTx/>
              <a:buChar char="•"/>
              <a:defRPr/>
            </a:pPr>
            <a:r>
              <a:rPr lang="ru-RU" sz="2400" b="0" dirty="0"/>
              <a:t>ввести </a:t>
            </a:r>
            <a:r>
              <a:rPr lang="en-US" sz="2400" b="0" i="1" dirty="0"/>
              <a:t>Year</a:t>
            </a:r>
            <a:r>
              <a:rPr lang="en-US" sz="2400" b="0" dirty="0"/>
              <a:t>(</a:t>
            </a:r>
            <a:r>
              <a:rPr lang="ru-RU" sz="2400" b="0" i="1" dirty="0"/>
              <a:t>Дата</a:t>
            </a:r>
            <a:r>
              <a:rPr lang="ru-RU" sz="2400" b="0" dirty="0"/>
              <a:t>)</a:t>
            </a:r>
            <a:br>
              <a:rPr lang="ru-RU" sz="2400" b="0" dirty="0"/>
            </a:br>
            <a:r>
              <a:rPr lang="ru-RU" sz="2400" b="0" dirty="0"/>
              <a:t> </a:t>
            </a:r>
            <a:r>
              <a:rPr lang="ru-RU" sz="2400" b="0" dirty="0">
                <a:solidFill>
                  <a:srgbClr val="4040C0"/>
                </a:solidFill>
              </a:rPr>
              <a:t>Выражение1: </a:t>
            </a:r>
            <a:r>
              <a:rPr lang="en-US" sz="2400" b="0" dirty="0">
                <a:solidFill>
                  <a:srgbClr val="4040C0"/>
                </a:solidFill>
              </a:rPr>
              <a:t>Year([</a:t>
            </a:r>
            <a:r>
              <a:rPr lang="ru-RU" sz="2400" b="0" dirty="0">
                <a:solidFill>
                  <a:srgbClr val="4040C0"/>
                </a:solidFill>
              </a:rPr>
              <a:t>Дата</a:t>
            </a:r>
            <a:r>
              <a:rPr lang="en-US" sz="2400" b="0" dirty="0">
                <a:solidFill>
                  <a:srgbClr val="4040C0"/>
                </a:solidFill>
              </a:rPr>
              <a:t>]</a:t>
            </a:r>
            <a:r>
              <a:rPr lang="ru-RU" sz="2400" b="0" dirty="0">
                <a:solidFill>
                  <a:srgbClr val="4040C0"/>
                </a:solidFill>
              </a:rPr>
              <a:t>)</a:t>
            </a:r>
            <a:endParaRPr lang="ru-RU" sz="2400" b="0" dirty="0"/>
          </a:p>
          <a:p>
            <a:pPr marL="180975" indent="-180975">
              <a:buFontTx/>
              <a:buChar char="•"/>
              <a:defRPr/>
            </a:pPr>
            <a:r>
              <a:rPr lang="ru-RU" sz="2400" b="0" dirty="0" err="1" smtClean="0"/>
              <a:t>Замітити</a:t>
            </a:r>
            <a:r>
              <a:rPr lang="ru-RU" sz="2400" b="0" dirty="0" smtClean="0"/>
              <a:t> </a:t>
            </a:r>
            <a:r>
              <a:rPr lang="ru-RU" sz="2400" b="0" i="1" dirty="0" smtClean="0"/>
              <a:t>Выражение1 </a:t>
            </a:r>
            <a:r>
              <a:rPr lang="ru-RU" sz="2400" b="0" dirty="0"/>
              <a:t>на </a:t>
            </a:r>
            <a:r>
              <a:rPr lang="ru-RU" sz="2400" b="0" i="1" dirty="0"/>
              <a:t>Год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4650" y="2081213"/>
            <a:ext cx="6178550" cy="36845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2472" name="Rectangle 5"/>
          <p:cNvSpPr>
            <a:spLocks noChangeArrowheads="1"/>
          </p:cNvSpPr>
          <p:nvPr/>
        </p:nvSpPr>
        <p:spPr bwMode="auto">
          <a:xfrm>
            <a:off x="423863" y="876300"/>
            <a:ext cx="8439150" cy="523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dirty="0">
                <a:solidFill>
                  <a:srgbClr val="4040C0"/>
                </a:solidFill>
              </a:rPr>
              <a:t>Задача</a:t>
            </a:r>
            <a:r>
              <a:rPr lang="ru-RU" sz="2800" b="0" dirty="0"/>
              <a:t>: </a:t>
            </a:r>
            <a:r>
              <a:rPr lang="ru-RU" sz="2800" b="0" dirty="0" err="1" smtClean="0"/>
              <a:t>відібрати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всі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замовлення</a:t>
            </a:r>
            <a:r>
              <a:rPr lang="ru-RU" sz="2800" b="0" dirty="0" smtClean="0"/>
              <a:t> </a:t>
            </a:r>
            <a:r>
              <a:rPr lang="ru-RU" sz="2800" b="0" dirty="0"/>
              <a:t>за 2007 </a:t>
            </a:r>
            <a:r>
              <a:rPr lang="ru-RU" sz="2800" b="0" dirty="0" err="1" smtClean="0"/>
              <a:t>рік</a:t>
            </a:r>
            <a:r>
              <a:rPr lang="ru-RU" sz="2800" b="0" dirty="0" smtClean="0"/>
              <a:t>.</a:t>
            </a:r>
            <a:endParaRPr lang="ru-RU" sz="2800" b="0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749800" y="3263900"/>
            <a:ext cx="2235200" cy="292100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4749800" y="5130800"/>
            <a:ext cx="2235200" cy="292100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0" name="Скругленный прямоугольник 19"/>
          <p:cNvSpPr>
            <a:spLocks noChangeArrowheads="1"/>
          </p:cNvSpPr>
          <p:nvPr/>
        </p:nvSpPr>
        <p:spPr bwMode="auto">
          <a:xfrm>
            <a:off x="4598988" y="5110163"/>
            <a:ext cx="2474912" cy="4270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05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18" grpId="0" animBg="1"/>
      <p:bldP spid="405518" grpId="1" animBg="1"/>
      <p:bldP spid="18" grpId="0" animBg="1"/>
      <p:bldP spid="19" grpId="0" animBg="1"/>
      <p:bldP spid="20" grpId="0" animBg="1"/>
      <p:bldP spid="2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4697413"/>
            <a:ext cx="3698875" cy="18176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783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" y="2647950"/>
            <a:ext cx="4686300" cy="17843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349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3447EB-9956-4939-96FD-C848DA7DC748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6349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Запити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/>
              <a:t>параметрами</a:t>
            </a: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428625" y="901700"/>
            <a:ext cx="8439150" cy="15017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dirty="0">
                <a:solidFill>
                  <a:srgbClr val="4040C0"/>
                </a:solidFill>
              </a:rPr>
              <a:t>Задача: </a:t>
            </a:r>
            <a:r>
              <a:rPr lang="ru-RU" sz="2800" b="0" dirty="0" err="1" smtClean="0"/>
              <a:t>вводити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числові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дані</a:t>
            </a:r>
            <a:r>
              <a:rPr lang="ru-RU" sz="2800" b="0" dirty="0" smtClean="0"/>
              <a:t> </a:t>
            </a:r>
            <a:r>
              <a:rPr lang="ru-RU" sz="2800" b="0" dirty="0"/>
              <a:t>для </a:t>
            </a:r>
            <a:r>
              <a:rPr lang="ru-RU" sz="2800" b="0" dirty="0" err="1" smtClean="0"/>
              <a:t>фільтра</a:t>
            </a:r>
            <a:r>
              <a:rPr lang="ru-RU" sz="2800" b="0" dirty="0" smtClean="0"/>
              <a:t> </a:t>
            </a:r>
            <a:r>
              <a:rPr lang="ru-RU" sz="2800" b="0" dirty="0"/>
              <a:t>не в </a:t>
            </a:r>
            <a:r>
              <a:rPr lang="ru-RU" sz="2800" b="0" dirty="0" err="1" smtClean="0"/>
              <a:t>конструкторі</a:t>
            </a:r>
            <a:r>
              <a:rPr lang="ru-RU" sz="2800" b="0" dirty="0" smtClean="0"/>
              <a:t>, </a:t>
            </a:r>
            <a:r>
              <a:rPr lang="ru-RU" sz="2800" b="0" dirty="0"/>
              <a:t>а при </a:t>
            </a:r>
            <a:r>
              <a:rPr lang="ru-RU" sz="2800" b="0" dirty="0" err="1" smtClean="0"/>
              <a:t>виконанні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запиту</a:t>
            </a:r>
            <a:r>
              <a:rPr lang="ru-RU" sz="2800" b="0" dirty="0" smtClean="0"/>
              <a:t>. </a:t>
            </a:r>
            <a:endParaRPr lang="ru-RU" sz="2800" b="0" dirty="0"/>
          </a:p>
          <a:p>
            <a:pPr>
              <a:spcBef>
                <a:spcPct val="30000"/>
              </a:spcBef>
            </a:pPr>
            <a:r>
              <a:rPr lang="ru-RU" sz="2800" dirty="0" smtClean="0">
                <a:solidFill>
                  <a:srgbClr val="4040C0"/>
                </a:solidFill>
              </a:rPr>
              <a:t>Приклад: </a:t>
            </a:r>
            <a:r>
              <a:rPr lang="ru-RU" sz="2800" b="0" dirty="0" smtClean="0"/>
              <a:t>«Яка сума у Вас </a:t>
            </a:r>
            <a:r>
              <a:rPr lang="ru-RU" sz="2800" b="0" dirty="0" err="1" smtClean="0"/>
              <a:t>є</a:t>
            </a:r>
            <a:r>
              <a:rPr lang="ru-RU" sz="2800" b="0" dirty="0" smtClean="0"/>
              <a:t>?» </a:t>
            </a:r>
            <a:endParaRPr lang="ru-RU" sz="2800" b="0" dirty="0"/>
          </a:p>
        </p:txBody>
      </p:sp>
      <p:sp>
        <p:nvSpPr>
          <p:cNvPr id="407560" name="AutoShape 8"/>
          <p:cNvSpPr>
            <a:spLocks noChangeArrowheads="1"/>
          </p:cNvSpPr>
          <p:nvPr/>
        </p:nvSpPr>
        <p:spPr bwMode="auto">
          <a:xfrm>
            <a:off x="4714876" y="2857496"/>
            <a:ext cx="3857625" cy="925512"/>
          </a:xfrm>
          <a:prstGeom prst="wedgeRoundRectCallout">
            <a:avLst>
              <a:gd name="adj1" fmla="val -43857"/>
              <a:gd name="adj2" fmla="val 10544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/>
              <a:t>Будь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невідомий</a:t>
            </a:r>
            <a:r>
              <a:rPr lang="ru-RU" sz="2400" dirty="0" smtClean="0"/>
              <a:t> рядок </a:t>
            </a:r>
            <a:r>
              <a:rPr lang="ru-RU" sz="2400" dirty="0" err="1" smtClean="0"/>
              <a:t>викликає</a:t>
            </a:r>
            <a:r>
              <a:rPr lang="ru-RU" sz="2400" dirty="0" smtClean="0"/>
              <a:t>  запит</a:t>
            </a:r>
            <a:endParaRPr lang="ru-RU" sz="2400" b="0" dirty="0"/>
          </a:p>
        </p:txBody>
      </p:sp>
      <p:sp>
        <p:nvSpPr>
          <p:cNvPr id="407561" name="AutoShape 9"/>
          <p:cNvSpPr>
            <a:spLocks noChangeArrowheads="1"/>
          </p:cNvSpPr>
          <p:nvPr/>
        </p:nvSpPr>
        <p:spPr bwMode="auto">
          <a:xfrm>
            <a:off x="4013200" y="5514975"/>
            <a:ext cx="606425" cy="339725"/>
          </a:xfrm>
          <a:prstGeom prst="rightArrow">
            <a:avLst>
              <a:gd name="adj1" fmla="val 40741"/>
              <a:gd name="adj2" fmla="val 70369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7562" name="AutoShape 10"/>
          <p:cNvSpPr>
            <a:spLocks noChangeArrowheads="1"/>
          </p:cNvSpPr>
          <p:nvPr/>
        </p:nvSpPr>
        <p:spPr bwMode="auto">
          <a:xfrm rot="8663762">
            <a:off x="1793875" y="4745038"/>
            <a:ext cx="1277938" cy="214312"/>
          </a:xfrm>
          <a:prstGeom prst="rightArrow">
            <a:avLst>
              <a:gd name="adj1" fmla="val 31278"/>
              <a:gd name="adj2" fmla="val 131986"/>
            </a:avLst>
          </a:prstGeom>
          <a:solidFill>
            <a:srgbClr val="0000FF"/>
          </a:solidFill>
          <a:ln w="76200">
            <a:solidFill>
              <a:srgbClr val="0033CC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7838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7100" y="2959100"/>
            <a:ext cx="4064000" cy="35560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7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07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7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6" grpId="0" build="p"/>
      <p:bldP spid="407560" grpId="0" animBg="1"/>
      <p:bldP spid="407560" grpId="1" animBg="1"/>
      <p:bldP spid="407561" grpId="0" animBg="1"/>
      <p:bldP spid="4075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F147DF-074B-4CFF-A061-AA090F061346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6451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Види</a:t>
            </a:r>
            <a:r>
              <a:rPr lang="ru-RU" sz="3000" dirty="0" smtClean="0"/>
              <a:t> </a:t>
            </a:r>
            <a:r>
              <a:rPr lang="ru-RU" sz="3000" dirty="0" err="1" smtClean="0"/>
              <a:t>запитів</a:t>
            </a:r>
            <a:endParaRPr lang="ru-RU" sz="3000" dirty="0"/>
          </a:p>
        </p:txBody>
      </p:sp>
      <p:pic>
        <p:nvPicPr>
          <p:cNvPr id="645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450" y="928688"/>
            <a:ext cx="8420100" cy="1560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419100" y="927100"/>
            <a:ext cx="8432800" cy="1549400"/>
            <a:chOff x="419100" y="927100"/>
            <a:chExt cx="8432800" cy="1549400"/>
          </a:xfrm>
        </p:grpSpPr>
        <p:sp>
          <p:nvSpPr>
            <p:cNvPr id="64528" name="Прямоугольник 7"/>
            <p:cNvSpPr>
              <a:spLocks noChangeArrowheads="1"/>
            </p:cNvSpPr>
            <p:nvPr/>
          </p:nvSpPr>
          <p:spPr bwMode="auto">
            <a:xfrm>
              <a:off x="419100" y="927100"/>
              <a:ext cx="8432800" cy="1549400"/>
            </a:xfrm>
            <a:prstGeom prst="rect">
              <a:avLst/>
            </a:prstGeom>
            <a:solidFill>
              <a:schemeClr val="tx1">
                <a:alpha val="50980"/>
              </a:schemeClr>
            </a:solidFill>
            <a:ln w="25400" algn="ctr">
              <a:noFill/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64529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7500" y="1219200"/>
              <a:ext cx="1447800" cy="2794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</p:grpSp>
      <p:pic>
        <p:nvPicPr>
          <p:cNvPr id="9728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3450" y="1549400"/>
            <a:ext cx="706438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8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7200" y="1549400"/>
            <a:ext cx="573088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24100" y="1549400"/>
            <a:ext cx="573088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2750" y="1549400"/>
            <a:ext cx="727075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2050" y="1549400"/>
            <a:ext cx="747713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3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32300" y="1549400"/>
            <a:ext cx="860425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4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89550" y="1549400"/>
            <a:ext cx="563563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295" name="Picture 1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48500" y="1549400"/>
            <a:ext cx="430213" cy="66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36550" y="2565400"/>
            <a:ext cx="8655050" cy="4000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вибірка</a:t>
            </a:r>
            <a:endParaRPr lang="ru-RU" sz="2800" dirty="0" smtClean="0"/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створення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таблиці</a:t>
            </a:r>
            <a:endParaRPr lang="ru-RU" sz="2800" dirty="0" smtClean="0"/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додавання</a:t>
            </a:r>
            <a:r>
              <a:rPr lang="ru-RU" sz="2800" dirty="0" smtClean="0"/>
              <a:t> в </a:t>
            </a:r>
            <a:r>
              <a:rPr lang="ru-RU" sz="2800" dirty="0" err="1" smtClean="0"/>
              <a:t>існуючу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таблицю</a:t>
            </a:r>
            <a:endParaRPr lang="ru-RU" sz="2800" dirty="0" smtClean="0"/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оновлення</a:t>
            </a:r>
            <a:r>
              <a:rPr lang="ru-RU" sz="2800" dirty="0" smtClean="0"/>
              <a:t> (</a:t>
            </a:r>
            <a:r>
              <a:rPr lang="ru-RU" sz="2800" dirty="0" err="1" smtClean="0"/>
              <a:t>зміна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даних</a:t>
            </a:r>
            <a:r>
              <a:rPr lang="ru-RU" sz="2800" dirty="0" smtClean="0"/>
              <a:t>)</a:t>
            </a:r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перехресний</a:t>
            </a:r>
            <a:r>
              <a:rPr lang="ru-RU" sz="2800" dirty="0" smtClean="0"/>
              <a:t> запит (</a:t>
            </a:r>
            <a:r>
              <a:rPr lang="ru-RU" sz="2800" dirty="0" err="1" smtClean="0"/>
              <a:t>скільки</a:t>
            </a:r>
            <a:r>
              <a:rPr lang="ru-RU" sz="2800" dirty="0" smtClean="0"/>
              <a:t> </a:t>
            </a:r>
            <a:r>
              <a:rPr lang="ru-RU" sz="2800" dirty="0" err="1" smtClean="0"/>
              <a:t>заробив</a:t>
            </a:r>
            <a:r>
              <a:rPr lang="ru-RU" sz="2800" dirty="0" smtClean="0"/>
              <a:t> </a:t>
            </a:r>
            <a:r>
              <a:rPr lang="ru-RU" sz="2800" dirty="0" err="1" smtClean="0"/>
              <a:t>кожен</a:t>
            </a:r>
            <a:r>
              <a:rPr lang="ru-RU" sz="2800" dirty="0" smtClean="0"/>
              <a:t> по </a:t>
            </a:r>
            <a:r>
              <a:rPr lang="ru-RU" sz="2800" dirty="0" err="1" smtClean="0"/>
              <a:t>місяцях</a:t>
            </a:r>
            <a:r>
              <a:rPr lang="ru-RU" sz="2800" dirty="0" smtClean="0"/>
              <a:t>)</a:t>
            </a:r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видалення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записів</a:t>
            </a:r>
            <a:endParaRPr lang="ru-RU" sz="2800" dirty="0" smtClean="0"/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ru-RU" sz="2800" dirty="0" err="1" smtClean="0"/>
              <a:t>підсумковий</a:t>
            </a:r>
            <a:r>
              <a:rPr lang="ru-RU" sz="2800" dirty="0" smtClean="0"/>
              <a:t> запит (сума, </a:t>
            </a:r>
            <a:r>
              <a:rPr lang="ru-RU" sz="2800" dirty="0" err="1" smtClean="0"/>
              <a:t>середнє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т.п. по полю)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9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E8E318-257D-4AFC-8537-D04686BE4702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6553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/>
              <a:t>Режим </a:t>
            </a:r>
            <a:r>
              <a:rPr lang="en-US" sz="3000"/>
              <a:t>SQL</a:t>
            </a:r>
            <a:endParaRPr lang="ru-RU" sz="3000"/>
          </a:p>
        </p:txBody>
      </p:sp>
      <p:sp>
        <p:nvSpPr>
          <p:cNvPr id="417796" name="Rectangle 4"/>
          <p:cNvSpPr>
            <a:spLocks noChangeArrowheads="1"/>
          </p:cNvSpPr>
          <p:nvPr/>
        </p:nvSpPr>
        <p:spPr bwMode="auto">
          <a:xfrm>
            <a:off x="285750" y="844550"/>
            <a:ext cx="8535988" cy="9540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en-US" sz="2800" dirty="0">
                <a:solidFill>
                  <a:srgbClr val="4040C0"/>
                </a:solidFill>
              </a:rPr>
              <a:t>SQL = </a:t>
            </a:r>
            <a:r>
              <a:rPr lang="en-US" sz="2800" i="1" dirty="0">
                <a:solidFill>
                  <a:srgbClr val="4040C0"/>
                </a:solidFill>
              </a:rPr>
              <a:t>Structured Query Language</a:t>
            </a:r>
          </a:p>
          <a:p>
            <a:pPr marL="180975" indent="-180975"/>
            <a:r>
              <a:rPr lang="en-US" sz="2800" b="0" dirty="0" smtClean="0"/>
              <a:t>(</a:t>
            </a:r>
            <a:r>
              <a:rPr lang="uk-UA" sz="2800" b="0" dirty="0" smtClean="0"/>
              <a:t>мова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структурних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запитів</a:t>
            </a:r>
            <a:r>
              <a:rPr lang="en-US" sz="2800" b="0" dirty="0" smtClean="0"/>
              <a:t>)</a:t>
            </a:r>
            <a:endParaRPr lang="ru-RU" sz="2800" b="0" dirty="0"/>
          </a:p>
        </p:txBody>
      </p:sp>
      <p:pic>
        <p:nvPicPr>
          <p:cNvPr id="22118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550" y="1803400"/>
            <a:ext cx="2324100" cy="368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230188" y="4398963"/>
            <a:ext cx="2474912" cy="4270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2211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0100" y="1968500"/>
            <a:ext cx="5054600" cy="36576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7543800" y="5249863"/>
            <a:ext cx="431800" cy="4270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2211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0550" y="2673350"/>
            <a:ext cx="5718175" cy="22669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7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796" grpId="0" build="p"/>
      <p:bldP spid="8" grpId="0" animBg="1"/>
      <p:bldP spid="8" grpId="1" animBg="1"/>
      <p:bldP spid="11" grpId="0" animBg="1"/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85794"/>
            <a:ext cx="8723312" cy="1508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solidFill>
                  <a:schemeClr val="accent2"/>
                </a:solidFill>
              </a:rPr>
              <a:t>БАЗИ ДАНИХ. </a:t>
            </a:r>
            <a:r>
              <a:rPr lang="en-US" sz="6000" b="1" i="1" dirty="0" smtClean="0">
                <a:solidFill>
                  <a:schemeClr val="accent2"/>
                </a:solidFill>
              </a:rPr>
              <a:t>ACCESS 2007</a:t>
            </a:r>
            <a:endParaRPr lang="ru-RU" sz="6000" b="1" dirty="0" smtClean="0">
              <a:solidFill>
                <a:schemeClr val="accent2"/>
              </a:solidFill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71472" y="2714620"/>
            <a:ext cx="8086725" cy="124301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ru-RU" sz="7200" b="1" dirty="0" err="1" smtClean="0">
                <a:solidFill>
                  <a:srgbClr val="0070C0"/>
                </a:solidFill>
              </a:rPr>
              <a:t>Звіти</a:t>
            </a:r>
            <a:endParaRPr lang="ru-RU" sz="7200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46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928802"/>
            <a:ext cx="4422775" cy="30670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75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47C87E-D4E2-487E-A7DA-118CDE1E5A1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6758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Звіти</a:t>
            </a:r>
            <a:endParaRPr lang="ru-RU" sz="3000" dirty="0"/>
          </a:p>
        </p:txBody>
      </p:sp>
      <p:sp>
        <p:nvSpPr>
          <p:cNvPr id="67590" name="Rectangle 4"/>
          <p:cNvSpPr>
            <a:spLocks noChangeArrowheads="1"/>
          </p:cNvSpPr>
          <p:nvPr/>
        </p:nvSpPr>
        <p:spPr bwMode="auto">
          <a:xfrm>
            <a:off x="388938" y="839788"/>
            <a:ext cx="8612218" cy="123189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dirty="0" err="1" smtClean="0">
                <a:solidFill>
                  <a:srgbClr val="4040C0"/>
                </a:solidFill>
              </a:rPr>
              <a:t>Звіт</a:t>
            </a:r>
            <a:r>
              <a:rPr lang="ru-RU" sz="2800" dirty="0" smtClean="0">
                <a:solidFill>
                  <a:srgbClr val="4040C0"/>
                </a:solidFill>
              </a:rPr>
              <a:t> - </a:t>
            </a:r>
            <a:r>
              <a:rPr lang="ru-RU" sz="2800" dirty="0" err="1" smtClean="0"/>
              <a:t>це</a:t>
            </a:r>
            <a:r>
              <a:rPr lang="ru-RU" sz="2800" dirty="0" smtClean="0"/>
              <a:t> документ,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містить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інформацію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бази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призначений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виведення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друк</a:t>
            </a:r>
            <a:r>
              <a:rPr lang="ru-RU" sz="2800" dirty="0" smtClean="0"/>
              <a:t>.</a:t>
            </a:r>
            <a:endParaRPr lang="ru-RU" sz="2800" b="0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500034" y="5214950"/>
            <a:ext cx="8374062" cy="124303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dirty="0" err="1" smtClean="0">
                <a:solidFill>
                  <a:srgbClr val="4040C0"/>
                </a:solidFill>
              </a:rPr>
              <a:t>Джерело</a:t>
            </a:r>
            <a:r>
              <a:rPr lang="ru-RU" sz="2800" dirty="0" smtClean="0">
                <a:solidFill>
                  <a:srgbClr val="4040C0"/>
                </a:solidFill>
              </a:rPr>
              <a:t> </a:t>
            </a:r>
            <a:r>
              <a:rPr lang="ru-RU" sz="2800" dirty="0" err="1" smtClean="0">
                <a:solidFill>
                  <a:srgbClr val="4040C0"/>
                </a:solidFill>
              </a:rPr>
              <a:t>даних</a:t>
            </a:r>
            <a:r>
              <a:rPr lang="ru-RU" sz="2800" dirty="0" smtClean="0">
                <a:solidFill>
                  <a:srgbClr val="4040C0"/>
                </a:solidFill>
              </a:rPr>
              <a:t> - </a:t>
            </a:r>
            <a:r>
              <a:rPr lang="ru-RU" sz="2800" dirty="0" err="1" smtClean="0"/>
              <a:t>таблиця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запит, </a:t>
            </a:r>
            <a:r>
              <a:rPr lang="ru-RU" sz="2800" dirty="0" err="1" smtClean="0"/>
              <a:t>кілька</a:t>
            </a:r>
            <a:r>
              <a:rPr lang="ru-RU" sz="2800" dirty="0" smtClean="0"/>
              <a:t> </a:t>
            </a:r>
            <a:r>
              <a:rPr lang="ru-RU" sz="2800" dirty="0" err="1" smtClean="0"/>
              <a:t>пов'язаних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таблиць</a:t>
            </a:r>
            <a:r>
              <a:rPr lang="ru-RU" sz="2800" dirty="0" smtClean="0"/>
              <a:t> / </a:t>
            </a:r>
            <a:r>
              <a:rPr lang="ru-RU" sz="2800" dirty="0" err="1" smtClean="0"/>
              <a:t>запитів</a:t>
            </a:r>
            <a:r>
              <a:rPr lang="ru-RU" sz="2800" dirty="0" smtClean="0"/>
              <a:t> (</a:t>
            </a:r>
            <a:r>
              <a:rPr lang="ru-RU" sz="2800" dirty="0" err="1" smtClean="0"/>
              <a:t>майстер</a:t>
            </a:r>
            <a:r>
              <a:rPr lang="ru-RU" sz="2800" dirty="0" smtClean="0"/>
              <a:t>).</a:t>
            </a:r>
            <a:endParaRPr lang="ru-RU" sz="28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78464E-4F78-491A-84DB-A1C10F58B84A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6861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61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Створення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звітів</a:t>
            </a:r>
            <a:endParaRPr lang="ru-RU" sz="3000" dirty="0"/>
          </a:p>
        </p:txBody>
      </p:sp>
      <p:pic>
        <p:nvPicPr>
          <p:cNvPr id="9934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1463" y="930275"/>
            <a:ext cx="6370637" cy="40195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596900" y="1949450"/>
            <a:ext cx="2019300" cy="1314450"/>
          </a:xfrm>
          <a:prstGeom prst="wedgeRoundRectCallout">
            <a:avLst>
              <a:gd name="adj1" fmla="val 36890"/>
              <a:gd name="adj2" fmla="val 6926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Таблиця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або</a:t>
            </a:r>
            <a:r>
              <a:rPr lang="ru-RU" sz="2400" b="0" dirty="0" smtClean="0"/>
              <a:t> запит</a:t>
            </a:r>
            <a:endParaRPr lang="ru-RU" sz="2400" b="0" dirty="0"/>
          </a:p>
          <a:p>
            <a:pPr algn="ctr">
              <a:defRPr/>
            </a:pPr>
            <a:r>
              <a:rPr lang="ru-RU" sz="2400" b="0" dirty="0"/>
              <a:t>(ЛКМ)</a:t>
            </a:r>
          </a:p>
        </p:txBody>
      </p:sp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536700" y="927100"/>
            <a:ext cx="6324600" cy="1549400"/>
            <a:chOff x="1536700" y="927100"/>
            <a:chExt cx="6324600" cy="1549400"/>
          </a:xfrm>
        </p:grpSpPr>
        <p:sp>
          <p:nvSpPr>
            <p:cNvPr id="68624" name="Прямоугольник 11"/>
            <p:cNvSpPr>
              <a:spLocks noChangeArrowheads="1"/>
            </p:cNvSpPr>
            <p:nvPr/>
          </p:nvSpPr>
          <p:spPr bwMode="auto">
            <a:xfrm>
              <a:off x="1536700" y="927100"/>
              <a:ext cx="6324600" cy="1549400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25400" algn="ctr">
              <a:noFill/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6862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5900" y="1479550"/>
              <a:ext cx="1752600" cy="8509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</p:grpSp>
      <p:pic>
        <p:nvPicPr>
          <p:cNvPr id="2222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1250" y="5187950"/>
            <a:ext cx="520700" cy="6477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722438" y="5246688"/>
            <a:ext cx="2608262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b="0" dirty="0" err="1" smtClean="0"/>
              <a:t>простий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звіт</a:t>
            </a:r>
            <a:endParaRPr lang="ru-RU" sz="2800" b="0" dirty="0">
              <a:solidFill>
                <a:srgbClr val="4040C0"/>
              </a:solidFill>
            </a:endParaRPr>
          </a:p>
        </p:txBody>
      </p:sp>
      <p:pic>
        <p:nvPicPr>
          <p:cNvPr id="2222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4700" y="5080000"/>
            <a:ext cx="914400" cy="8128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570538" y="5246688"/>
            <a:ext cx="2608262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b="0"/>
              <a:t>конструктор</a:t>
            </a:r>
            <a:endParaRPr lang="ru-RU" sz="2800" b="0">
              <a:solidFill>
                <a:srgbClr val="4040C0"/>
              </a:solidFill>
            </a:endParaRPr>
          </a:p>
        </p:txBody>
      </p:sp>
      <p:pic>
        <p:nvPicPr>
          <p:cNvPr id="22221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6054725"/>
            <a:ext cx="474663" cy="4349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2221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6016625"/>
            <a:ext cx="515938" cy="47307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722438" y="6008688"/>
            <a:ext cx="2608262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b="0" dirty="0" err="1" smtClean="0"/>
              <a:t>Пустий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звіт</a:t>
            </a:r>
            <a:endParaRPr lang="ru-RU" sz="2800" b="0" dirty="0">
              <a:solidFill>
                <a:srgbClr val="4040C0"/>
              </a:solidFill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5570538" y="5957888"/>
            <a:ext cx="2925762" cy="5445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/>
            <a:r>
              <a:rPr lang="ru-RU" sz="2800" b="0" dirty="0" err="1" smtClean="0"/>
              <a:t>майстер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звітів</a:t>
            </a:r>
            <a:endParaRPr lang="ru-RU" sz="2800" b="0" dirty="0">
              <a:solidFill>
                <a:srgbClr val="404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2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2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6" grpId="0"/>
      <p:bldP spid="19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7F1AA5-2568-44CB-BD34-4D30C8AF99D2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5120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Зап</a:t>
            </a:r>
            <a:r>
              <a:rPr lang="uk-UA" sz="3000" dirty="0" err="1" smtClean="0"/>
              <a:t>ити</a:t>
            </a:r>
            <a:endParaRPr lang="ru-RU" sz="3000" dirty="0"/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3922713" y="922338"/>
            <a:ext cx="4883150" cy="1200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algn="r"/>
            <a:r>
              <a:rPr lang="ru-RU" sz="2400" b="0" i="1"/>
              <a:t>«Ну и запросы у вас!» - сказала база данных и «повисла».</a:t>
            </a:r>
            <a:br>
              <a:rPr lang="ru-RU" sz="2400" b="0" i="1"/>
            </a:br>
            <a:r>
              <a:rPr lang="ru-RU" sz="2400" b="0" i="1"/>
              <a:t>(Фольклор)</a:t>
            </a:r>
          </a:p>
        </p:txBody>
      </p:sp>
      <p:sp>
        <p:nvSpPr>
          <p:cNvPr id="380933" name="Rectangle 5"/>
          <p:cNvSpPr>
            <a:spLocks noChangeArrowheads="1"/>
          </p:cNvSpPr>
          <p:nvPr/>
        </p:nvSpPr>
        <p:spPr bwMode="auto">
          <a:xfrm>
            <a:off x="493713" y="2033588"/>
            <a:ext cx="8221662" cy="3754874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180975" indent="-180975"/>
            <a:r>
              <a:rPr lang="ru-RU" sz="2800" dirty="0" smtClean="0">
                <a:solidFill>
                  <a:srgbClr val="4040C0"/>
                </a:solidFill>
              </a:rPr>
              <a:t>Запит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звернення</a:t>
            </a:r>
            <a:r>
              <a:rPr lang="ru-RU" sz="2800" dirty="0" smtClean="0"/>
              <a:t> до СУБД для </a:t>
            </a:r>
            <a:r>
              <a:rPr lang="ru-RU" sz="2800" dirty="0" err="1" smtClean="0"/>
              <a:t>виконання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будь-яких</a:t>
            </a:r>
            <a:r>
              <a:rPr lang="ru-RU" sz="2800" dirty="0" smtClean="0"/>
              <a:t> </a:t>
            </a:r>
            <a:r>
              <a:rPr lang="ru-RU" sz="2800" dirty="0" err="1" smtClean="0"/>
              <a:t>операцій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даними</a:t>
            </a:r>
            <a:r>
              <a:rPr lang="ru-RU" sz="2800" dirty="0" smtClean="0"/>
              <a:t>.</a:t>
            </a:r>
            <a:endParaRPr lang="ru-RU" sz="2800" b="0" dirty="0"/>
          </a:p>
          <a:p>
            <a:pPr marL="180975" indent="-180975" algn="just">
              <a:spcBef>
                <a:spcPct val="50000"/>
              </a:spcBef>
            </a:pPr>
            <a:r>
              <a:rPr lang="ru-RU" sz="2800" dirty="0" err="1" smtClean="0">
                <a:solidFill>
                  <a:srgbClr val="4040C0"/>
                </a:solidFill>
              </a:rPr>
              <a:t>Типи</a:t>
            </a:r>
            <a:r>
              <a:rPr lang="ru-RU" sz="2800" dirty="0" smtClean="0">
                <a:solidFill>
                  <a:srgbClr val="4040C0"/>
                </a:solidFill>
              </a:rPr>
              <a:t> </a:t>
            </a:r>
            <a:r>
              <a:rPr lang="ru-RU" sz="2800" dirty="0" err="1" smtClean="0">
                <a:solidFill>
                  <a:srgbClr val="4040C0"/>
                </a:solidFill>
              </a:rPr>
              <a:t>запитів</a:t>
            </a:r>
            <a:r>
              <a:rPr lang="ru-RU" sz="2800" dirty="0" smtClean="0">
                <a:solidFill>
                  <a:srgbClr val="4040C0"/>
                </a:solidFill>
              </a:rPr>
              <a:t>:</a:t>
            </a:r>
            <a:endParaRPr lang="ru-RU" sz="2800" dirty="0">
              <a:solidFill>
                <a:srgbClr val="4040C0"/>
              </a:solidFill>
            </a:endParaRPr>
          </a:p>
          <a:p>
            <a:pPr marL="542925" lvl="1" indent="-182563" algn="just">
              <a:buFontTx/>
              <a:buChar char="•"/>
            </a:pPr>
            <a:r>
              <a:rPr lang="ru-RU" sz="2800" dirty="0" err="1" smtClean="0"/>
              <a:t>вибірка</a:t>
            </a:r>
            <a:r>
              <a:rPr lang="ru-RU" sz="2800" dirty="0" smtClean="0"/>
              <a:t> (</a:t>
            </a:r>
            <a:r>
              <a:rPr lang="ru-RU" sz="2800" dirty="0" err="1" smtClean="0"/>
              <a:t>відбір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потрібної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інформації</a:t>
            </a:r>
            <a:r>
              <a:rPr lang="ru-RU" sz="2800" dirty="0" smtClean="0"/>
              <a:t>)</a:t>
            </a:r>
          </a:p>
          <a:p>
            <a:pPr marL="542925" lvl="1" indent="-182563" algn="just">
              <a:buFontTx/>
              <a:buChar char="•"/>
            </a:pPr>
            <a:r>
              <a:rPr lang="ru-RU" sz="2800" dirty="0" err="1" smtClean="0"/>
              <a:t>створення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таблиці</a:t>
            </a:r>
            <a:endParaRPr lang="ru-RU" sz="2800" dirty="0" smtClean="0"/>
          </a:p>
          <a:p>
            <a:pPr marL="542925" lvl="1" indent="-182563" algn="just">
              <a:buFontTx/>
              <a:buChar char="•"/>
            </a:pPr>
            <a:r>
              <a:rPr lang="ru-RU" sz="2800" dirty="0" err="1" smtClean="0"/>
              <a:t>оновлення</a:t>
            </a:r>
            <a:r>
              <a:rPr lang="ru-RU" sz="2800" dirty="0" smtClean="0"/>
              <a:t> (</a:t>
            </a:r>
            <a:r>
              <a:rPr lang="ru-RU" sz="2800" dirty="0" err="1" smtClean="0"/>
              <a:t>зміна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даних</a:t>
            </a:r>
            <a:r>
              <a:rPr lang="ru-RU" sz="2800" dirty="0" smtClean="0"/>
              <a:t>)</a:t>
            </a:r>
          </a:p>
          <a:p>
            <a:pPr marL="542925" lvl="1" indent="-182563" algn="just">
              <a:buFontTx/>
              <a:buChar char="•"/>
            </a:pPr>
            <a:r>
              <a:rPr lang="ru-RU" sz="2800" dirty="0" err="1" smtClean="0"/>
              <a:t>додавання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записів</a:t>
            </a:r>
            <a:endParaRPr lang="ru-RU" sz="2800" dirty="0" smtClean="0"/>
          </a:p>
          <a:p>
            <a:pPr marL="542925" lvl="1" indent="-182563" algn="just">
              <a:buFontTx/>
              <a:buChar char="•"/>
            </a:pPr>
            <a:r>
              <a:rPr lang="ru-RU" sz="2800" dirty="0" err="1" smtClean="0"/>
              <a:t>видалення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записів</a:t>
            </a:r>
            <a:endParaRPr lang="ru-RU" sz="28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0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0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09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09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09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09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09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2D1B28-FF4C-4660-9443-256815E56D1B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6963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Режими</a:t>
            </a:r>
            <a:r>
              <a:rPr lang="ru-RU" sz="3000" dirty="0" smtClean="0"/>
              <a:t> перегляду </a:t>
            </a:r>
            <a:r>
              <a:rPr lang="ru-RU" sz="3000" dirty="0" err="1" smtClean="0"/>
              <a:t>звіту</a:t>
            </a:r>
            <a:endParaRPr lang="ru-RU" sz="3000" dirty="0"/>
          </a:p>
        </p:txBody>
      </p:sp>
      <p:pic>
        <p:nvPicPr>
          <p:cNvPr id="10036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" y="952500"/>
            <a:ext cx="29210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630613" y="977900"/>
            <a:ext cx="5284787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sz="2600" dirty="0" err="1" smtClean="0"/>
              <a:t>Представлення</a:t>
            </a:r>
            <a:r>
              <a:rPr lang="ru-RU" sz="2600" dirty="0" smtClean="0"/>
              <a:t> </a:t>
            </a:r>
            <a:r>
              <a:rPr lang="ru-RU" sz="2600" dirty="0" err="1" smtClean="0"/>
              <a:t>звіту</a:t>
            </a:r>
            <a:r>
              <a:rPr lang="ru-RU" sz="2600" b="0" dirty="0" smtClean="0"/>
              <a:t> </a:t>
            </a:r>
            <a:r>
              <a:rPr lang="ru-RU" sz="2600" b="0" dirty="0"/>
              <a:t/>
            </a:r>
            <a:br>
              <a:rPr lang="ru-RU" sz="2600" b="0" dirty="0"/>
            </a:br>
            <a:r>
              <a:rPr lang="ru-RU" sz="2600" b="0" dirty="0"/>
              <a:t>    (без </a:t>
            </a:r>
            <a:r>
              <a:rPr lang="ru-RU" sz="2600" b="0" dirty="0" err="1" smtClean="0"/>
              <a:t>розбиття</a:t>
            </a:r>
            <a:r>
              <a:rPr lang="ru-RU" sz="2600" b="0" dirty="0" smtClean="0"/>
              <a:t> </a:t>
            </a:r>
            <a:r>
              <a:rPr lang="ru-RU" sz="2600" b="0" dirty="0"/>
              <a:t>на </a:t>
            </a:r>
            <a:r>
              <a:rPr lang="ru-RU" sz="2600" b="0" dirty="0" err="1" smtClean="0"/>
              <a:t>сторінки</a:t>
            </a:r>
            <a:r>
              <a:rPr lang="ru-RU" sz="2600" b="0" dirty="0" smtClean="0"/>
              <a:t>)</a:t>
            </a:r>
            <a:endParaRPr lang="ru-RU" sz="2600" b="0" dirty="0"/>
          </a:p>
          <a:p>
            <a:r>
              <a:rPr lang="ru-RU" sz="2600" dirty="0" err="1" smtClean="0"/>
              <a:t>Попередній</a:t>
            </a:r>
            <a:r>
              <a:rPr lang="ru-RU" sz="2600" dirty="0" smtClean="0"/>
              <a:t> перегляд, по </a:t>
            </a:r>
            <a:r>
              <a:rPr lang="ru-RU" sz="2600" dirty="0" err="1" smtClean="0"/>
              <a:t>сторінках</a:t>
            </a:r>
            <a:endParaRPr lang="ru-RU" sz="2600" b="0" dirty="0" smtClean="0"/>
          </a:p>
          <a:p>
            <a:r>
              <a:rPr lang="ru-RU" sz="2600" dirty="0" smtClean="0"/>
              <a:t>Режим макета </a:t>
            </a:r>
            <a:r>
              <a:rPr lang="ru-RU" sz="2600" b="0" dirty="0" smtClean="0"/>
              <a:t>(</a:t>
            </a:r>
            <a:r>
              <a:rPr lang="ru-RU" sz="2600" b="0" dirty="0" err="1" smtClean="0"/>
              <a:t>можна</a:t>
            </a:r>
            <a:r>
              <a:rPr lang="ru-RU" sz="2600" b="0" dirty="0" smtClean="0"/>
              <a:t> </a:t>
            </a:r>
            <a:r>
              <a:rPr lang="ru-RU" sz="2600" b="0" dirty="0" err="1" smtClean="0"/>
              <a:t>змінювати</a:t>
            </a:r>
            <a:r>
              <a:rPr lang="ru-RU" sz="2600" b="0" dirty="0" smtClean="0"/>
              <a:t> </a:t>
            </a:r>
            <a:br>
              <a:rPr lang="ru-RU" sz="2600" b="0" dirty="0" smtClean="0"/>
            </a:br>
            <a:r>
              <a:rPr lang="ru-RU" sz="2600" b="0" dirty="0" smtClean="0"/>
              <a:t>    </a:t>
            </a:r>
            <a:r>
              <a:rPr lang="ru-RU" sz="2600" b="0" dirty="0" err="1" smtClean="0"/>
              <a:t>оформлення</a:t>
            </a:r>
            <a:r>
              <a:rPr lang="ru-RU" sz="2600" b="0" dirty="0" smtClean="0"/>
              <a:t>)</a:t>
            </a:r>
          </a:p>
          <a:p>
            <a:r>
              <a:rPr lang="ru-RU" sz="2600" dirty="0" smtClean="0"/>
              <a:t>Конструктор </a:t>
            </a:r>
            <a:r>
              <a:rPr lang="ru-RU" sz="2600" b="0" dirty="0"/>
              <a:t>(</a:t>
            </a:r>
            <a:r>
              <a:rPr lang="ru-RU" sz="2600" b="0" dirty="0" err="1" smtClean="0"/>
              <a:t>додавання</a:t>
            </a:r>
            <a:r>
              <a:rPr lang="ru-RU" sz="2600" b="0" dirty="0" smtClean="0"/>
              <a:t> </a:t>
            </a:r>
            <a:r>
              <a:rPr lang="ru-RU" sz="2600" b="0" dirty="0" err="1" smtClean="0"/>
              <a:t>нових</a:t>
            </a:r>
            <a:r>
              <a:rPr lang="ru-RU" sz="2600" b="0" dirty="0" smtClean="0"/>
              <a:t> </a:t>
            </a:r>
            <a:r>
              <a:rPr lang="ru-RU" sz="2600" b="0" dirty="0"/>
              <a:t/>
            </a:r>
            <a:br>
              <a:rPr lang="ru-RU" sz="2600" b="0" dirty="0"/>
            </a:br>
            <a:r>
              <a:rPr lang="ru-RU" sz="2600" b="0" dirty="0"/>
              <a:t>    </a:t>
            </a:r>
            <a:r>
              <a:rPr lang="ru-RU" sz="2600" b="0" dirty="0" err="1" smtClean="0"/>
              <a:t>елементів</a:t>
            </a:r>
            <a:r>
              <a:rPr lang="ru-RU" sz="2600" b="0" dirty="0"/>
              <a:t>)</a:t>
            </a:r>
            <a:endParaRPr lang="ru-RU" sz="2600" dirty="0"/>
          </a:p>
        </p:txBody>
      </p:sp>
      <p:pic>
        <p:nvPicPr>
          <p:cNvPr id="962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150" y="4451350"/>
            <a:ext cx="6692900" cy="193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5918200" y="5910263"/>
            <a:ext cx="1739900" cy="5540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A68412-0F7A-4D2D-8325-1F5482303E08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7065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Попередній</a:t>
            </a:r>
            <a:r>
              <a:rPr lang="ru-RU" sz="3000" dirty="0" smtClean="0"/>
              <a:t> перегляд</a:t>
            </a:r>
            <a:endParaRPr lang="ru-RU" sz="3000" dirty="0"/>
          </a:p>
        </p:txBody>
      </p:sp>
      <p:pic>
        <p:nvPicPr>
          <p:cNvPr id="9729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2755900"/>
            <a:ext cx="520700" cy="6604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7298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50" y="3759200"/>
            <a:ext cx="546100" cy="6604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7299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24350" y="3765550"/>
            <a:ext cx="876300" cy="8509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70664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2750" y="908050"/>
            <a:ext cx="8399463" cy="15430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97301" name="Picture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57650" y="2806700"/>
            <a:ext cx="1300163" cy="4953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5565775" y="2851150"/>
            <a:ext cx="230518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0" dirty="0" err="1" smtClean="0">
                <a:solidFill>
                  <a:srgbClr val="000000"/>
                </a:solidFill>
              </a:rPr>
              <a:t>готові</a:t>
            </a:r>
            <a:r>
              <a:rPr lang="ru-RU" sz="2600" b="0" dirty="0" smtClean="0">
                <a:solidFill>
                  <a:srgbClr val="000000"/>
                </a:solidFill>
              </a:rPr>
              <a:t> </a:t>
            </a:r>
            <a:r>
              <a:rPr lang="ru-RU" sz="2600" b="0" dirty="0" err="1" smtClean="0">
                <a:solidFill>
                  <a:srgbClr val="000000"/>
                </a:solidFill>
              </a:rPr>
              <a:t>варіанти</a:t>
            </a:r>
            <a:endParaRPr lang="ru-RU" dirty="0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1285875" y="3829050"/>
            <a:ext cx="22244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0" dirty="0" err="1" smtClean="0">
                <a:solidFill>
                  <a:srgbClr val="000000"/>
                </a:solidFill>
              </a:rPr>
              <a:t>розмір</a:t>
            </a:r>
            <a:r>
              <a:rPr lang="ru-RU" sz="2600" b="0" dirty="0" smtClean="0">
                <a:solidFill>
                  <a:srgbClr val="000000"/>
                </a:solidFill>
              </a:rPr>
              <a:t> </a:t>
            </a:r>
            <a:r>
              <a:rPr lang="ru-RU" sz="2600" b="0" dirty="0" err="1" smtClean="0">
                <a:solidFill>
                  <a:srgbClr val="000000"/>
                </a:solidFill>
              </a:rPr>
              <a:t>паперу</a:t>
            </a:r>
            <a:endParaRPr lang="ru-RU" dirty="0"/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5565775" y="3943350"/>
            <a:ext cx="312123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0" dirty="0" err="1" smtClean="0">
                <a:solidFill>
                  <a:srgbClr val="000000"/>
                </a:solidFill>
              </a:rPr>
              <a:t>ручне</a:t>
            </a:r>
            <a:r>
              <a:rPr lang="ru-RU" sz="2600" b="0" dirty="0" smtClean="0">
                <a:solidFill>
                  <a:srgbClr val="000000"/>
                </a:solidFill>
              </a:rPr>
              <a:t> </a:t>
            </a:r>
            <a:r>
              <a:rPr lang="ru-RU" sz="2600" b="0" dirty="0" err="1" smtClean="0">
                <a:solidFill>
                  <a:srgbClr val="000000"/>
                </a:solidFill>
              </a:rPr>
              <a:t>налагодження</a:t>
            </a:r>
            <a:endParaRPr lang="ru-RU" dirty="0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285875" y="2876550"/>
            <a:ext cx="126105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0" dirty="0" smtClean="0">
                <a:solidFill>
                  <a:srgbClr val="000000"/>
                </a:solidFill>
              </a:rPr>
              <a:t>на </a:t>
            </a:r>
            <a:r>
              <a:rPr lang="ru-RU" sz="2600" b="0" dirty="0" err="1" smtClean="0">
                <a:solidFill>
                  <a:srgbClr val="000000"/>
                </a:solidFill>
              </a:rPr>
              <a:t>друк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7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7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700" y="889000"/>
            <a:ext cx="7353300" cy="35988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8C72DB-32AF-4086-9F6F-51D92D2B1F96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7168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685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/>
              <a:t>Конструктор </a:t>
            </a:r>
            <a:r>
              <a:rPr lang="ru-RU" sz="3000" dirty="0" err="1" smtClean="0"/>
              <a:t>звітів</a:t>
            </a:r>
            <a:endParaRPr lang="ru-RU" sz="3000" dirty="0"/>
          </a:p>
        </p:txBody>
      </p:sp>
      <p:sp>
        <p:nvSpPr>
          <p:cNvPr id="429061" name="AutoShape 5"/>
          <p:cNvSpPr>
            <a:spLocks noChangeArrowheads="1"/>
          </p:cNvSpPr>
          <p:nvPr/>
        </p:nvSpPr>
        <p:spPr bwMode="auto">
          <a:xfrm rot="-5400000">
            <a:off x="5149056" y="3405982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 b="0"/>
          </a:p>
        </p:txBody>
      </p:sp>
      <p:sp>
        <p:nvSpPr>
          <p:cNvPr id="429062" name="AutoShape 6"/>
          <p:cNvSpPr>
            <a:spLocks noChangeArrowheads="1"/>
          </p:cNvSpPr>
          <p:nvPr/>
        </p:nvSpPr>
        <p:spPr bwMode="auto">
          <a:xfrm rot="-5400000">
            <a:off x="5606256" y="2920207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 b="0"/>
          </a:p>
        </p:txBody>
      </p:sp>
      <p:sp>
        <p:nvSpPr>
          <p:cNvPr id="429063" name="AutoShape 7"/>
          <p:cNvSpPr>
            <a:spLocks noChangeArrowheads="1"/>
          </p:cNvSpPr>
          <p:nvPr/>
        </p:nvSpPr>
        <p:spPr bwMode="auto">
          <a:xfrm rot="-5400000">
            <a:off x="6063456" y="2491582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 b="0"/>
          </a:p>
        </p:txBody>
      </p:sp>
      <p:sp>
        <p:nvSpPr>
          <p:cNvPr id="429064" name="AutoShape 8"/>
          <p:cNvSpPr>
            <a:spLocks noChangeArrowheads="1"/>
          </p:cNvSpPr>
          <p:nvPr/>
        </p:nvSpPr>
        <p:spPr bwMode="auto">
          <a:xfrm rot="10800000">
            <a:off x="7612063" y="1778000"/>
            <a:ext cx="246062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rot="10800000" wrap="none" anchor="ctr"/>
          <a:lstStyle/>
          <a:p>
            <a:pPr algn="ctr"/>
            <a:endParaRPr lang="ru-RU" b="0"/>
          </a:p>
        </p:txBody>
      </p:sp>
      <p:sp>
        <p:nvSpPr>
          <p:cNvPr id="429065" name="AutoShape 9"/>
          <p:cNvSpPr>
            <a:spLocks noChangeArrowheads="1"/>
          </p:cNvSpPr>
          <p:nvPr/>
        </p:nvSpPr>
        <p:spPr bwMode="auto">
          <a:xfrm rot="-5400000">
            <a:off x="4666456" y="3888582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 algn="ctr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 b="0"/>
          </a:p>
        </p:txBody>
      </p:sp>
      <p:sp>
        <p:nvSpPr>
          <p:cNvPr id="429066" name="AutoShape 10"/>
          <p:cNvSpPr>
            <a:spLocks noChangeArrowheads="1"/>
          </p:cNvSpPr>
          <p:nvPr/>
        </p:nvSpPr>
        <p:spPr bwMode="auto">
          <a:xfrm rot="-5400000">
            <a:off x="6511131" y="2037557"/>
            <a:ext cx="246063" cy="133350"/>
          </a:xfrm>
          <a:prstGeom prst="leftRightArrow">
            <a:avLst>
              <a:gd name="adj1" fmla="val 50000"/>
              <a:gd name="adj2" fmla="val 36905"/>
            </a:avLst>
          </a:prstGeom>
          <a:solidFill>
            <a:srgbClr val="0033CC"/>
          </a:solidFill>
          <a:ln w="12700">
            <a:noFill/>
            <a:miter lim="800000"/>
            <a:headEnd/>
            <a:tailEnd type="none" w="med" len="lg"/>
          </a:ln>
        </p:spPr>
        <p:txBody>
          <a:bodyPr vert="eaVert" wrap="none" anchor="ctr"/>
          <a:lstStyle/>
          <a:p>
            <a:pPr algn="ctr"/>
            <a:endParaRPr lang="ru-RU" b="0"/>
          </a:p>
        </p:txBody>
      </p:sp>
      <p:sp>
        <p:nvSpPr>
          <p:cNvPr id="429067" name="Rectangle 11"/>
          <p:cNvSpPr>
            <a:spLocks noChangeArrowheads="1"/>
          </p:cNvSpPr>
          <p:nvPr/>
        </p:nvSpPr>
        <p:spPr bwMode="auto">
          <a:xfrm>
            <a:off x="903288" y="4522788"/>
            <a:ext cx="7731125" cy="21574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>
              <a:tabLst>
                <a:tab pos="3228975" algn="l"/>
              </a:tabLst>
            </a:pPr>
            <a:r>
              <a:rPr lang="ru-RU" sz="2400" dirty="0">
                <a:solidFill>
                  <a:srgbClr val="4040C0"/>
                </a:solidFill>
              </a:rPr>
              <a:t>Заголовок </a:t>
            </a:r>
            <a:r>
              <a:rPr lang="ru-RU" sz="2400" dirty="0" err="1" smtClean="0">
                <a:solidFill>
                  <a:srgbClr val="4040C0"/>
                </a:solidFill>
              </a:rPr>
              <a:t>звіту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	</a:t>
            </a:r>
            <a:r>
              <a:rPr lang="ru-RU" sz="2400" b="0" dirty="0"/>
              <a:t>– один раз </a:t>
            </a:r>
            <a:r>
              <a:rPr lang="ru-RU" sz="2400" b="0" dirty="0" smtClean="0"/>
              <a:t>на початку </a:t>
            </a:r>
            <a:r>
              <a:rPr lang="ru-RU" sz="2400" b="0" dirty="0" err="1" smtClean="0"/>
              <a:t>звіту</a:t>
            </a:r>
            <a:r>
              <a:rPr lang="ru-RU" sz="2400" b="0" dirty="0" smtClean="0"/>
              <a:t>.</a:t>
            </a:r>
            <a:endParaRPr lang="ru-RU" sz="2400" b="0" dirty="0"/>
          </a:p>
          <a:p>
            <a:pPr marL="180975" indent="-180975">
              <a:tabLst>
                <a:tab pos="3228975" algn="l"/>
              </a:tabLst>
            </a:pPr>
            <a:r>
              <a:rPr lang="ru-RU" sz="2400" dirty="0" err="1" smtClean="0">
                <a:solidFill>
                  <a:srgbClr val="4040C0"/>
                </a:solidFill>
              </a:rPr>
              <a:t>Верхній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колонтитул 	</a:t>
            </a:r>
            <a:r>
              <a:rPr lang="ru-RU" sz="2400" b="0" dirty="0"/>
              <a:t>– </a:t>
            </a:r>
            <a:r>
              <a:rPr lang="ru-RU" sz="2400" b="0" dirty="0" smtClean="0"/>
              <a:t>на початку </a:t>
            </a:r>
            <a:r>
              <a:rPr lang="ru-RU" sz="2400" b="0" dirty="0" err="1" smtClean="0"/>
              <a:t>кожної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сторінки</a:t>
            </a:r>
            <a:r>
              <a:rPr lang="ru-RU" sz="2400" b="0" dirty="0" smtClean="0"/>
              <a:t>.</a:t>
            </a:r>
            <a:endParaRPr lang="ru-RU" sz="2400" b="0" dirty="0"/>
          </a:p>
          <a:p>
            <a:pPr marL="180975" indent="-180975">
              <a:tabLst>
                <a:tab pos="3228975" algn="l"/>
              </a:tabLst>
            </a:pPr>
            <a:r>
              <a:rPr lang="ru-RU" sz="2400" dirty="0">
                <a:solidFill>
                  <a:srgbClr val="4040C0"/>
                </a:solidFill>
              </a:rPr>
              <a:t>Область </a:t>
            </a:r>
            <a:r>
              <a:rPr lang="ru-RU" sz="2400" dirty="0" err="1" smtClean="0">
                <a:solidFill>
                  <a:srgbClr val="4040C0"/>
                </a:solidFill>
              </a:rPr>
              <a:t>даних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	</a:t>
            </a:r>
            <a:r>
              <a:rPr lang="ru-RU" sz="2400" b="0" dirty="0"/>
              <a:t>– </a:t>
            </a:r>
            <a:r>
              <a:rPr lang="ru-RU" sz="2400" b="0" dirty="0" err="1" smtClean="0"/>
              <a:t>інформація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</a:t>
            </a:r>
            <a:r>
              <a:rPr lang="ru-RU" sz="2400" b="0" dirty="0" smtClean="0"/>
              <a:t> </a:t>
            </a:r>
            <a:r>
              <a:rPr lang="ru-RU" sz="2400" b="0" dirty="0"/>
              <a:t>БД.</a:t>
            </a:r>
          </a:p>
          <a:p>
            <a:pPr marL="180975" indent="-180975">
              <a:tabLst>
                <a:tab pos="3228975" algn="l"/>
              </a:tabLst>
            </a:pPr>
            <a:r>
              <a:rPr lang="ru-RU" sz="2400" dirty="0" err="1" smtClean="0">
                <a:solidFill>
                  <a:srgbClr val="4040C0"/>
                </a:solidFill>
              </a:rPr>
              <a:t>Нижній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колонтитул 	</a:t>
            </a:r>
            <a:r>
              <a:rPr lang="ru-RU" sz="2400" b="0" dirty="0"/>
              <a:t>– </a:t>
            </a:r>
            <a:r>
              <a:rPr lang="ru-RU" sz="2400" b="0" dirty="0" smtClean="0"/>
              <a:t>у </a:t>
            </a:r>
            <a:r>
              <a:rPr lang="ru-RU" sz="2400" b="0" dirty="0" err="1" smtClean="0"/>
              <a:t>кінці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кожної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сторінки</a:t>
            </a:r>
            <a:r>
              <a:rPr lang="ru-RU" sz="2400" b="0" dirty="0" smtClean="0"/>
              <a:t>.</a:t>
            </a:r>
            <a:endParaRPr lang="ru-RU" sz="2400" b="0" dirty="0"/>
          </a:p>
          <a:p>
            <a:pPr marL="180975" indent="-180975">
              <a:tabLst>
                <a:tab pos="3228975" algn="l"/>
              </a:tabLst>
            </a:pPr>
            <a:r>
              <a:rPr lang="ru-RU" sz="2400" dirty="0" err="1" smtClean="0">
                <a:solidFill>
                  <a:srgbClr val="4040C0"/>
                </a:solidFill>
              </a:rPr>
              <a:t>Примітка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 err="1" smtClean="0">
                <a:solidFill>
                  <a:srgbClr val="4040C0"/>
                </a:solidFill>
              </a:rPr>
              <a:t>звіту</a:t>
            </a:r>
            <a:r>
              <a:rPr lang="ru-RU" sz="2400" dirty="0" smtClean="0">
                <a:solidFill>
                  <a:srgbClr val="4040C0"/>
                </a:solidFill>
              </a:rPr>
              <a:t> </a:t>
            </a:r>
            <a:r>
              <a:rPr lang="ru-RU" sz="2400" dirty="0">
                <a:solidFill>
                  <a:srgbClr val="4040C0"/>
                </a:solidFill>
              </a:rPr>
              <a:t>	</a:t>
            </a:r>
            <a:r>
              <a:rPr lang="ru-RU" sz="2400" b="0" dirty="0"/>
              <a:t>– один раз в </a:t>
            </a:r>
            <a:r>
              <a:rPr lang="ru-RU" sz="2400" b="0" dirty="0" err="1" smtClean="0"/>
              <a:t>кінці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звіту</a:t>
            </a:r>
            <a:r>
              <a:rPr lang="ru-RU" sz="2400" b="0" dirty="0" smtClean="0"/>
              <a:t>.</a:t>
            </a:r>
            <a:endParaRPr lang="ru-RU" sz="2400" b="0" dirty="0"/>
          </a:p>
        </p:txBody>
      </p:sp>
      <p:sp>
        <p:nvSpPr>
          <p:cNvPr id="429068" name="AutoShape 12"/>
          <p:cNvSpPr>
            <a:spLocks noChangeArrowheads="1"/>
          </p:cNvSpPr>
          <p:nvPr/>
        </p:nvSpPr>
        <p:spPr bwMode="auto">
          <a:xfrm>
            <a:off x="2368550" y="3913188"/>
            <a:ext cx="6165850" cy="531812"/>
          </a:xfrm>
          <a:prstGeom prst="wedgeRoundRectCallout">
            <a:avLst>
              <a:gd name="adj1" fmla="val 6198"/>
              <a:gd name="adj2" fmla="val -15155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="Страница " &amp; [</a:t>
            </a:r>
            <a:r>
              <a:rPr lang="ru-RU" sz="2400" b="0" dirty="0" err="1"/>
              <a:t>Page</a:t>
            </a:r>
            <a:r>
              <a:rPr lang="ru-RU" sz="2400" b="0" dirty="0"/>
              <a:t>] &amp; " из " &amp; [</a:t>
            </a:r>
            <a:r>
              <a:rPr lang="ru-RU" sz="2400" b="0" dirty="0" err="1"/>
              <a:t>Pages</a:t>
            </a:r>
            <a:r>
              <a:rPr lang="ru-RU" sz="2400" b="0" dirty="0"/>
              <a:t>]</a:t>
            </a:r>
          </a:p>
        </p:txBody>
      </p:sp>
      <p:sp>
        <p:nvSpPr>
          <p:cNvPr id="429069" name="AutoShape 13"/>
          <p:cNvSpPr>
            <a:spLocks noChangeArrowheads="1"/>
          </p:cNvSpPr>
          <p:nvPr/>
        </p:nvSpPr>
        <p:spPr bwMode="auto">
          <a:xfrm>
            <a:off x="4076700" y="927100"/>
            <a:ext cx="1397000" cy="901700"/>
          </a:xfrm>
          <a:prstGeom prst="wedgeRoundRectCallout">
            <a:avLst>
              <a:gd name="adj1" fmla="val 102216"/>
              <a:gd name="adj2" fmla="val 3362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=</a:t>
            </a:r>
            <a:r>
              <a:rPr lang="en-US" sz="2400" b="0" dirty="0"/>
              <a:t>Date()</a:t>
            </a:r>
          </a:p>
          <a:p>
            <a:pPr algn="ctr">
              <a:defRPr/>
            </a:pPr>
            <a:r>
              <a:rPr lang="ru-RU" sz="2400" b="0" dirty="0"/>
              <a:t>=</a:t>
            </a:r>
            <a:r>
              <a:rPr lang="en-US" sz="2400" b="0" dirty="0"/>
              <a:t>Time()</a:t>
            </a:r>
            <a:endParaRPr lang="ru-RU" sz="2400" b="0" dirty="0"/>
          </a:p>
          <a:p>
            <a:pPr algn="ctr">
              <a:defRPr/>
            </a:pP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9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2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29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29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9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9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9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9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9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29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9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2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2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61" grpId="0" animBg="1"/>
      <p:bldP spid="429062" grpId="0" animBg="1"/>
      <p:bldP spid="429063" grpId="0" animBg="1"/>
      <p:bldP spid="429064" grpId="0" animBg="1"/>
      <p:bldP spid="429065" grpId="0" animBg="1"/>
      <p:bldP spid="429066" grpId="0" animBg="1"/>
      <p:bldP spid="429067" grpId="0" build="p"/>
      <p:bldP spid="429068" grpId="0" animBg="1"/>
      <p:bldP spid="42906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FA9213-2A0F-47B7-9264-BE87E1C5E33F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7270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08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Редагування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звітів</a:t>
            </a:r>
            <a:endParaRPr lang="ru-RU" sz="3000" dirty="0"/>
          </a:p>
        </p:txBody>
      </p:sp>
      <p:sp>
        <p:nvSpPr>
          <p:cNvPr id="431112" name="Rectangle 8"/>
          <p:cNvSpPr>
            <a:spLocks noChangeArrowheads="1"/>
          </p:cNvSpPr>
          <p:nvPr/>
        </p:nvSpPr>
        <p:spPr bwMode="auto">
          <a:xfrm>
            <a:off x="1449388" y="2092325"/>
            <a:ext cx="3694986" cy="89255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 b="0" dirty="0"/>
              <a:t>– </a:t>
            </a:r>
            <a:r>
              <a:rPr lang="ru-RU" sz="2600" b="0" dirty="0" err="1" smtClean="0"/>
              <a:t>властивості</a:t>
            </a:r>
            <a:r>
              <a:rPr lang="ru-RU" sz="2600" b="0" dirty="0" smtClean="0"/>
              <a:t> </a:t>
            </a:r>
            <a:r>
              <a:rPr lang="ru-RU" sz="2600" b="0" dirty="0" err="1" smtClean="0"/>
              <a:t>вибраного</a:t>
            </a:r>
            <a:r>
              <a:rPr lang="ru-RU" sz="2600" b="0" dirty="0" smtClean="0"/>
              <a:t> </a:t>
            </a:r>
            <a:r>
              <a:rPr lang="en-US" sz="2600" b="0" dirty="0"/>
              <a:t/>
            </a:r>
            <a:br>
              <a:rPr lang="en-US" sz="2600" b="0" dirty="0"/>
            </a:br>
            <a:r>
              <a:rPr lang="en-US" sz="2600" b="0" dirty="0"/>
              <a:t>   </a:t>
            </a:r>
            <a:r>
              <a:rPr lang="uk-UA" sz="2600" b="0" dirty="0" smtClean="0"/>
              <a:t>е</a:t>
            </a:r>
            <a:r>
              <a:rPr lang="ru-RU" sz="2600" b="0" dirty="0" err="1" smtClean="0"/>
              <a:t>лемента</a:t>
            </a:r>
            <a:endParaRPr lang="ru-RU" sz="2600" b="0" dirty="0"/>
          </a:p>
        </p:txBody>
      </p:sp>
      <p:sp>
        <p:nvSpPr>
          <p:cNvPr id="72710" name="Rectangle 9"/>
          <p:cNvSpPr>
            <a:spLocks noChangeArrowheads="1"/>
          </p:cNvSpPr>
          <p:nvPr/>
        </p:nvSpPr>
        <p:spPr bwMode="auto">
          <a:xfrm>
            <a:off x="344488" y="866775"/>
            <a:ext cx="4492384" cy="49244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 dirty="0" smtClean="0">
                <a:solidFill>
                  <a:srgbClr val="4040C0"/>
                </a:solidFill>
              </a:rPr>
              <a:t>Так, як </a:t>
            </a:r>
            <a:r>
              <a:rPr lang="ru-RU" sz="2600" dirty="0" err="1" smtClean="0">
                <a:solidFill>
                  <a:srgbClr val="4040C0"/>
                </a:solidFill>
              </a:rPr>
              <a:t>і</a:t>
            </a:r>
            <a:r>
              <a:rPr lang="ru-RU" sz="2600" dirty="0" smtClean="0">
                <a:solidFill>
                  <a:srgbClr val="4040C0"/>
                </a:solidFill>
              </a:rPr>
              <a:t> в </a:t>
            </a:r>
            <a:r>
              <a:rPr lang="ru-RU" sz="2600" dirty="0" err="1" smtClean="0">
                <a:solidFill>
                  <a:srgbClr val="4040C0"/>
                </a:solidFill>
              </a:rPr>
              <a:t>конструкторі</a:t>
            </a:r>
            <a:r>
              <a:rPr lang="ru-RU" sz="2600" dirty="0" smtClean="0">
                <a:solidFill>
                  <a:srgbClr val="4040C0"/>
                </a:solidFill>
              </a:rPr>
              <a:t> </a:t>
            </a:r>
            <a:r>
              <a:rPr lang="ru-RU" sz="2600" dirty="0">
                <a:solidFill>
                  <a:srgbClr val="4040C0"/>
                </a:solidFill>
              </a:rPr>
              <a:t>форм:</a:t>
            </a:r>
          </a:p>
        </p:txBody>
      </p:sp>
      <p:sp>
        <p:nvSpPr>
          <p:cNvPr id="431114" name="Rectangle 10"/>
          <p:cNvSpPr>
            <a:spLocks noChangeArrowheads="1"/>
          </p:cNvSpPr>
          <p:nvPr/>
        </p:nvSpPr>
        <p:spPr bwMode="auto">
          <a:xfrm>
            <a:off x="569913" y="1438275"/>
            <a:ext cx="3998146" cy="49244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 dirty="0"/>
              <a:t>ЛКМ</a:t>
            </a:r>
            <a:r>
              <a:rPr lang="ru-RU" sz="2600" b="0" dirty="0"/>
              <a:t>  – </a:t>
            </a:r>
            <a:r>
              <a:rPr lang="ru-RU" sz="2600" b="0" dirty="0" err="1" smtClean="0"/>
              <a:t>виділити</a:t>
            </a:r>
            <a:r>
              <a:rPr lang="ru-RU" sz="2600" b="0" dirty="0" smtClean="0"/>
              <a:t>  </a:t>
            </a:r>
            <a:r>
              <a:rPr lang="ru-RU" sz="2600" b="0" dirty="0" err="1" smtClean="0"/>
              <a:t>елемент</a:t>
            </a:r>
            <a:endParaRPr lang="ru-RU" sz="2600" b="0" dirty="0"/>
          </a:p>
        </p:txBody>
      </p:sp>
      <p:pic>
        <p:nvPicPr>
          <p:cNvPr id="9934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" y="2012950"/>
            <a:ext cx="711200" cy="825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934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9850" y="1365250"/>
            <a:ext cx="3543300" cy="19367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69913" y="3368675"/>
            <a:ext cx="3339247" cy="49244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 dirty="0" err="1" smtClean="0"/>
              <a:t>Додавання</a:t>
            </a:r>
            <a:r>
              <a:rPr lang="ru-RU" sz="2600" dirty="0" smtClean="0"/>
              <a:t> </a:t>
            </a:r>
            <a:r>
              <a:rPr lang="ru-RU" sz="2600" dirty="0" err="1" smtClean="0"/>
              <a:t>елементів</a:t>
            </a:r>
            <a:r>
              <a:rPr lang="ru-RU" sz="2600" dirty="0"/>
              <a:t>:</a:t>
            </a:r>
          </a:p>
        </p:txBody>
      </p:sp>
      <p:pic>
        <p:nvPicPr>
          <p:cNvPr id="99342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9650" y="4051300"/>
            <a:ext cx="7485063" cy="18923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12" grpId="0"/>
      <p:bldP spid="431114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081AB4-4C03-4D1A-AFDA-64D47980A9A5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7373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Звіти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групуванням</a:t>
            </a:r>
            <a:endParaRPr lang="ru-RU" sz="3000" dirty="0"/>
          </a:p>
        </p:txBody>
      </p:sp>
      <p:pic>
        <p:nvPicPr>
          <p:cNvPr id="737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9413" y="933450"/>
            <a:ext cx="615315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3157" name="AutoShape 5"/>
          <p:cNvSpPr>
            <a:spLocks noChangeArrowheads="1"/>
          </p:cNvSpPr>
          <p:nvPr/>
        </p:nvSpPr>
        <p:spPr bwMode="auto">
          <a:xfrm>
            <a:off x="293688" y="3154363"/>
            <a:ext cx="2701925" cy="931862"/>
          </a:xfrm>
          <a:prstGeom prst="wedgeRoundRectCallout">
            <a:avLst>
              <a:gd name="adj1" fmla="val 20795"/>
              <a:gd name="adj2" fmla="val -13788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Групуванням</a:t>
            </a:r>
            <a:r>
              <a:rPr lang="ru-RU" sz="2400" b="0" dirty="0" smtClean="0"/>
              <a:t> по посадам</a:t>
            </a:r>
            <a:endParaRPr lang="ru-RU" sz="2400" b="0" dirty="0"/>
          </a:p>
        </p:txBody>
      </p:sp>
      <p:sp>
        <p:nvSpPr>
          <p:cNvPr id="433158" name="AutoShape 6"/>
          <p:cNvSpPr>
            <a:spLocks noChangeArrowheads="1"/>
          </p:cNvSpPr>
          <p:nvPr/>
        </p:nvSpPr>
        <p:spPr bwMode="auto">
          <a:xfrm>
            <a:off x="7048500" y="2290763"/>
            <a:ext cx="1843088" cy="871537"/>
          </a:xfrm>
          <a:prstGeom prst="wedgeRoundRectCallout">
            <a:avLst>
              <a:gd name="adj1" fmla="val -50918"/>
              <a:gd name="adj2" fmla="val 13339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Загальна</a:t>
            </a:r>
            <a:r>
              <a:rPr lang="ru-RU" sz="2400" b="0" dirty="0" smtClean="0"/>
              <a:t> зарплата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7" grpId="0" animBg="1"/>
      <p:bldP spid="43315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4273550"/>
            <a:ext cx="8393113" cy="1136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7475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622916-E02B-4B71-AA30-9E70B5FC1D57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74756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Звіти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групуванням</a:t>
            </a:r>
            <a:r>
              <a:rPr lang="ru-RU" sz="3000" dirty="0" smtClean="0"/>
              <a:t> (</a:t>
            </a:r>
            <a:r>
              <a:rPr lang="ru-RU" sz="3000" dirty="0" err="1" smtClean="0"/>
              <a:t>крок</a:t>
            </a:r>
            <a:r>
              <a:rPr lang="ru-RU" sz="3000" dirty="0" smtClean="0"/>
              <a:t> </a:t>
            </a:r>
            <a:r>
              <a:rPr lang="en-US" sz="3000" dirty="0"/>
              <a:t>I)</a:t>
            </a:r>
            <a:endParaRPr lang="ru-RU" sz="3000" dirty="0"/>
          </a:p>
        </p:txBody>
      </p:sp>
      <p:sp>
        <p:nvSpPr>
          <p:cNvPr id="74758" name="Rectangle 4"/>
          <p:cNvSpPr>
            <a:spLocks noChangeArrowheads="1"/>
          </p:cNvSpPr>
          <p:nvPr/>
        </p:nvSpPr>
        <p:spPr bwMode="auto">
          <a:xfrm>
            <a:off x="382588" y="854075"/>
            <a:ext cx="5751190" cy="89255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600" dirty="0" err="1" smtClean="0">
                <a:solidFill>
                  <a:srgbClr val="4040C0"/>
                </a:solidFill>
              </a:rPr>
              <a:t>Створення</a:t>
            </a:r>
            <a:r>
              <a:rPr lang="ru-RU" sz="2600" dirty="0" smtClean="0">
                <a:solidFill>
                  <a:srgbClr val="4040C0"/>
                </a:solidFill>
              </a:rPr>
              <a:t> </a:t>
            </a:r>
            <a:r>
              <a:rPr lang="ru-RU" sz="2600" dirty="0" err="1" smtClean="0">
                <a:solidFill>
                  <a:srgbClr val="4040C0"/>
                </a:solidFill>
              </a:rPr>
              <a:t>запиту</a:t>
            </a:r>
            <a:r>
              <a:rPr lang="ru-RU" sz="2600" dirty="0" smtClean="0">
                <a:solidFill>
                  <a:srgbClr val="4040C0"/>
                </a:solidFill>
              </a:rPr>
              <a:t>, </a:t>
            </a:r>
            <a:r>
              <a:rPr lang="ru-RU" sz="2600" dirty="0" err="1" smtClean="0">
                <a:solidFill>
                  <a:srgbClr val="4040C0"/>
                </a:solidFill>
              </a:rPr>
              <a:t>що</a:t>
            </a:r>
            <a:r>
              <a:rPr lang="ru-RU" sz="2600" dirty="0" smtClean="0">
                <a:solidFill>
                  <a:srgbClr val="4040C0"/>
                </a:solidFill>
              </a:rPr>
              <a:t> </a:t>
            </a:r>
            <a:r>
              <a:rPr lang="ru-RU" sz="2600" dirty="0" err="1" smtClean="0">
                <a:solidFill>
                  <a:srgbClr val="4040C0"/>
                </a:solidFill>
              </a:rPr>
              <a:t>включає</a:t>
            </a:r>
            <a:r>
              <a:rPr lang="ru-RU" sz="2600" dirty="0" smtClean="0">
                <a:solidFill>
                  <a:srgbClr val="4040C0"/>
                </a:solidFill>
              </a:rPr>
              <a:t> </a:t>
            </a:r>
            <a:r>
              <a:rPr lang="ru-RU" sz="2600" dirty="0" err="1" smtClean="0">
                <a:solidFill>
                  <a:srgbClr val="4040C0"/>
                </a:solidFill>
              </a:rPr>
              <a:t>всі</a:t>
            </a:r>
            <a:r>
              <a:rPr lang="ru-RU" sz="2600" dirty="0" smtClean="0">
                <a:solidFill>
                  <a:srgbClr val="4040C0"/>
                </a:solidFill>
              </a:rPr>
              <a:t> </a:t>
            </a:r>
            <a:r>
              <a:rPr lang="ru-RU" sz="2600" dirty="0" err="1" smtClean="0">
                <a:solidFill>
                  <a:srgbClr val="4040C0"/>
                </a:solidFill>
              </a:rPr>
              <a:t>дані</a:t>
            </a:r>
            <a:r>
              <a:rPr lang="ru-RU" sz="2600" dirty="0" smtClean="0">
                <a:solidFill>
                  <a:srgbClr val="4040C0"/>
                </a:solidFill>
              </a:rPr>
              <a:t>:</a:t>
            </a:r>
          </a:p>
          <a:p>
            <a:r>
              <a:rPr lang="ru-RU" sz="2600" dirty="0" smtClean="0">
                <a:solidFill>
                  <a:srgbClr val="4040C0"/>
                </a:solidFill>
              </a:rPr>
              <a:t>(</a:t>
            </a:r>
            <a:r>
              <a:rPr lang="ru-RU" sz="2600" dirty="0" smtClean="0"/>
              <a:t>не </a:t>
            </a:r>
            <a:r>
              <a:rPr lang="ru-RU" sz="2600" dirty="0" err="1" smtClean="0"/>
              <a:t>обов'язково</a:t>
            </a:r>
            <a:r>
              <a:rPr lang="ru-RU" sz="2600" dirty="0" smtClean="0"/>
              <a:t>, </a:t>
            </a:r>
            <a:r>
              <a:rPr lang="ru-RU" sz="2600" dirty="0" err="1" smtClean="0"/>
              <a:t>але</a:t>
            </a:r>
            <a:r>
              <a:rPr lang="ru-RU" sz="2600" dirty="0" smtClean="0"/>
              <a:t> </a:t>
            </a:r>
            <a:r>
              <a:rPr lang="ru-RU" sz="2600" dirty="0" err="1" smtClean="0"/>
              <a:t>простіше</a:t>
            </a:r>
            <a:r>
              <a:rPr lang="ru-RU" sz="2600" dirty="0" smtClean="0">
                <a:solidFill>
                  <a:srgbClr val="4040C0"/>
                </a:solidFill>
              </a:rPr>
              <a:t>)</a:t>
            </a:r>
            <a:endParaRPr lang="ru-RU" sz="2400" b="0" dirty="0"/>
          </a:p>
        </p:txBody>
      </p:sp>
      <p:sp>
        <p:nvSpPr>
          <p:cNvPr id="435207" name="AutoShape 7"/>
          <p:cNvSpPr>
            <a:spLocks noChangeArrowheads="1"/>
          </p:cNvSpPr>
          <p:nvPr/>
        </p:nvSpPr>
        <p:spPr bwMode="auto">
          <a:xfrm>
            <a:off x="2698750" y="5595938"/>
            <a:ext cx="3181350" cy="944562"/>
          </a:xfrm>
          <a:prstGeom prst="wedgeRoundRectCallout">
            <a:avLst>
              <a:gd name="adj1" fmla="val -24763"/>
              <a:gd name="adj2" fmla="val -15184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400" b="0" dirty="0"/>
              <a:t>&amp; - </a:t>
            </a:r>
            <a:r>
              <a:rPr lang="uk-UA" sz="2400" b="0" dirty="0" smtClean="0"/>
              <a:t>поєднання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символьних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рядків</a:t>
            </a:r>
            <a:endParaRPr lang="ru-RU" sz="2400" b="0" dirty="0"/>
          </a:p>
        </p:txBody>
      </p:sp>
      <p:sp>
        <p:nvSpPr>
          <p:cNvPr id="435208" name="AutoShape 8"/>
          <p:cNvSpPr>
            <a:spLocks noChangeArrowheads="1"/>
          </p:cNvSpPr>
          <p:nvPr/>
        </p:nvSpPr>
        <p:spPr bwMode="auto">
          <a:xfrm>
            <a:off x="6908800" y="2984500"/>
            <a:ext cx="1612900" cy="965200"/>
          </a:xfrm>
          <a:prstGeom prst="wedgeRoundRectCallout">
            <a:avLst>
              <a:gd name="adj1" fmla="val -49991"/>
              <a:gd name="adj2" fmla="val 10688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поля </a:t>
            </a:r>
            <a:r>
              <a:rPr lang="ru-RU" sz="2400" b="0" dirty="0" err="1" smtClean="0"/>
              <a:t>таблиць</a:t>
            </a:r>
            <a:endParaRPr lang="ru-RU" sz="2400" b="0" dirty="0"/>
          </a:p>
        </p:txBody>
      </p:sp>
      <p:pic>
        <p:nvPicPr>
          <p:cNvPr id="74761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417297"/>
              </a:clrFrom>
              <a:clrTo>
                <a:srgbClr val="41729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6200" y="1879600"/>
            <a:ext cx="4468813" cy="20256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7" grpId="0" animBg="1"/>
      <p:bldP spid="43520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893D46-47AE-4150-83ED-04F778F6FB90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7577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578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Звіти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групуванням</a:t>
            </a:r>
            <a:r>
              <a:rPr lang="ru-RU" sz="3000" dirty="0" smtClean="0"/>
              <a:t> </a:t>
            </a:r>
            <a:r>
              <a:rPr lang="ru-RU" sz="3000" dirty="0"/>
              <a:t>(</a:t>
            </a:r>
            <a:r>
              <a:rPr lang="ru-RU" sz="3000" dirty="0" err="1" smtClean="0"/>
              <a:t>майстер</a:t>
            </a:r>
            <a:r>
              <a:rPr lang="ru-RU" sz="3000" dirty="0"/>
              <a:t>)</a:t>
            </a:r>
          </a:p>
        </p:txBody>
      </p:sp>
      <p:pic>
        <p:nvPicPr>
          <p:cNvPr id="10241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85728"/>
            <a:ext cx="2325688" cy="4191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2412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700" y="892175"/>
            <a:ext cx="7439025" cy="49879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0241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000" y="1146175"/>
            <a:ext cx="7458075" cy="50006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02414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7725" y="1384300"/>
            <a:ext cx="7419975" cy="49752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437256" name="AutoShape 8"/>
          <p:cNvSpPr>
            <a:spLocks noChangeArrowheads="1"/>
          </p:cNvSpPr>
          <p:nvPr/>
        </p:nvSpPr>
        <p:spPr bwMode="auto">
          <a:xfrm>
            <a:off x="5899150" y="4183063"/>
            <a:ext cx="1663700" cy="935037"/>
          </a:xfrm>
          <a:prstGeom prst="wedgeRoundRectCallout">
            <a:avLst>
              <a:gd name="adj1" fmla="val -100297"/>
              <a:gd name="adj2" fmla="val 5984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итоговые данные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4603750" y="1973263"/>
            <a:ext cx="1962150" cy="566737"/>
          </a:xfrm>
          <a:prstGeom prst="wedgeRoundRectCallout">
            <a:avLst>
              <a:gd name="adj1" fmla="val -45281"/>
              <a:gd name="adj2" fmla="val 11810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сортировка</a:t>
            </a:r>
          </a:p>
        </p:txBody>
      </p:sp>
      <p:pic>
        <p:nvPicPr>
          <p:cNvPr id="102415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20800" y="2679700"/>
            <a:ext cx="7508875" cy="35433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5060950" y="1008063"/>
            <a:ext cx="2254250" cy="566737"/>
          </a:xfrm>
          <a:prstGeom prst="wedgeRoundRectCallout">
            <a:avLst>
              <a:gd name="adj1" fmla="val -45281"/>
              <a:gd name="adj2" fmla="val 11810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групування</a:t>
            </a:r>
            <a:endParaRPr lang="ru-RU" sz="2400" b="0" dirty="0"/>
          </a:p>
        </p:txBody>
      </p:sp>
      <p:pic>
        <p:nvPicPr>
          <p:cNvPr id="102416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27125" y="1651000"/>
            <a:ext cx="7324725" cy="49117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02417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6525" y="1841500"/>
            <a:ext cx="7231063" cy="48482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0" name="Скругленный прямоугольник 19"/>
          <p:cNvSpPr>
            <a:spLocks noChangeArrowheads="1"/>
          </p:cNvSpPr>
          <p:nvPr/>
        </p:nvSpPr>
        <p:spPr bwMode="auto">
          <a:xfrm>
            <a:off x="715963" y="2125663"/>
            <a:ext cx="1266825" cy="287337"/>
          </a:xfrm>
          <a:prstGeom prst="roundRect">
            <a:avLst>
              <a:gd name="adj" fmla="val 16667"/>
            </a:avLst>
          </a:prstGeom>
          <a:noFill/>
          <a:ln w="5080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7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37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6" grpId="0" animBg="1"/>
      <p:bldP spid="437256" grpId="1" animBg="1"/>
      <p:bldP spid="15" grpId="0" animBg="1"/>
      <p:bldP spid="15" grpId="1" animBg="1"/>
      <p:bldP spid="17" grpId="0" animBg="1"/>
      <p:bldP spid="17" grpId="1" animBg="1"/>
      <p:bldP spid="20" grpId="0" animBg="1"/>
      <p:bldP spid="20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0" y="952500"/>
            <a:ext cx="5969000" cy="49530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7680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457BA1-2EFF-4D69-9595-8BF3634D0109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76804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6805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Звіти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групуванням</a:t>
            </a:r>
            <a:r>
              <a:rPr lang="ru-RU" sz="3000" dirty="0" smtClean="0"/>
              <a:t> </a:t>
            </a:r>
            <a:r>
              <a:rPr lang="ru-RU" sz="3000" dirty="0"/>
              <a:t>(конструктор)</a:t>
            </a:r>
          </a:p>
        </p:txBody>
      </p:sp>
      <p:sp>
        <p:nvSpPr>
          <p:cNvPr id="439301" name="AutoShape 5"/>
          <p:cNvSpPr>
            <a:spLocks noChangeArrowheads="1"/>
          </p:cNvSpPr>
          <p:nvPr/>
        </p:nvSpPr>
        <p:spPr bwMode="auto">
          <a:xfrm>
            <a:off x="152400" y="1281113"/>
            <a:ext cx="1816100" cy="954087"/>
          </a:xfrm>
          <a:prstGeom prst="wedgeRoundRectCallout">
            <a:avLst>
              <a:gd name="adj1" fmla="val 56330"/>
              <a:gd name="adj2" fmla="val 11493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заголовок </a:t>
            </a:r>
            <a:r>
              <a:rPr lang="ru-RU" sz="2400" b="0" dirty="0" err="1" smtClean="0"/>
              <a:t>групи</a:t>
            </a:r>
            <a:endParaRPr lang="ru-RU" sz="2400" b="0" dirty="0"/>
          </a:p>
        </p:txBody>
      </p:sp>
      <p:sp>
        <p:nvSpPr>
          <p:cNvPr id="439302" name="AutoShape 6"/>
          <p:cNvSpPr>
            <a:spLocks noChangeArrowheads="1"/>
          </p:cNvSpPr>
          <p:nvPr/>
        </p:nvSpPr>
        <p:spPr bwMode="auto">
          <a:xfrm>
            <a:off x="6629400" y="2497138"/>
            <a:ext cx="2019300" cy="944562"/>
          </a:xfrm>
          <a:prstGeom prst="wedgeRoundRectCallout">
            <a:avLst>
              <a:gd name="adj1" fmla="val -54511"/>
              <a:gd name="adj2" fmla="val 12019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примітка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групи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23C9B4-60AC-4B9C-8BEE-24CCFA59CE39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782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28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Налаштування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групування</a:t>
            </a:r>
            <a:r>
              <a:rPr lang="ru-RU" sz="3000" dirty="0" smtClean="0"/>
              <a:t> </a:t>
            </a:r>
            <a:r>
              <a:rPr lang="ru-RU" sz="3000" dirty="0"/>
              <a:t>(конструктор)</a:t>
            </a:r>
          </a:p>
        </p:txBody>
      </p:sp>
      <p:pic>
        <p:nvPicPr>
          <p:cNvPr id="1044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05100"/>
            <a:ext cx="1244600" cy="8509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44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8" y="2884488"/>
            <a:ext cx="2222500" cy="4445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013075" y="2879725"/>
            <a:ext cx="657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0" dirty="0" err="1" smtClean="0">
                <a:solidFill>
                  <a:srgbClr val="000000"/>
                </a:solidFill>
              </a:rPr>
              <a:t>або</a:t>
            </a:r>
            <a:endParaRPr lang="ru-RU" sz="1400" b="0" dirty="0"/>
          </a:p>
        </p:txBody>
      </p:sp>
      <p:pic>
        <p:nvPicPr>
          <p:cNvPr id="10445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038" y="3789363"/>
            <a:ext cx="8248650" cy="27940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6061074" y="2740025"/>
            <a:ext cx="2225701" cy="944563"/>
          </a:xfrm>
          <a:prstGeom prst="wedgeRoundRectCallout">
            <a:avLst>
              <a:gd name="adj1" fmla="val -54511"/>
              <a:gd name="adj2" fmla="val 12019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докладне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налаштування</a:t>
            </a:r>
            <a:endParaRPr lang="ru-RU" sz="2400" b="0" dirty="0"/>
          </a:p>
        </p:txBody>
      </p:sp>
      <p:pic>
        <p:nvPicPr>
          <p:cNvPr id="7783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813" y="906463"/>
            <a:ext cx="8358187" cy="16271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407988" y="903288"/>
            <a:ext cx="8361362" cy="1630362"/>
            <a:chOff x="407624" y="903383"/>
            <a:chExt cx="8361803" cy="1630497"/>
          </a:xfrm>
        </p:grpSpPr>
        <p:sp>
          <p:nvSpPr>
            <p:cNvPr id="77836" name="Прямоугольник 14"/>
            <p:cNvSpPr>
              <a:spLocks noChangeArrowheads="1"/>
            </p:cNvSpPr>
            <p:nvPr/>
          </p:nvSpPr>
          <p:spPr bwMode="auto">
            <a:xfrm>
              <a:off x="407624" y="903383"/>
              <a:ext cx="8361803" cy="1630497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25400" algn="ctr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77837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45821" y="925417"/>
              <a:ext cx="1269599" cy="3487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  <p:pic>
          <p:nvPicPr>
            <p:cNvPr id="77838" name="Picture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28926" y="1295246"/>
              <a:ext cx="1618485" cy="36707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6F27C4-3BB2-4858-BA04-1600EE3B691F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5222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smtClean="0"/>
              <a:t>Запит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фільтрація</a:t>
            </a:r>
            <a:endParaRPr lang="ru-RU" sz="3000" dirty="0"/>
          </a:p>
        </p:txBody>
      </p:sp>
      <p:sp>
        <p:nvSpPr>
          <p:cNvPr id="382981" name="Rectangle 5"/>
          <p:cNvSpPr>
            <a:spLocks noChangeArrowheads="1"/>
          </p:cNvSpPr>
          <p:nvPr/>
        </p:nvSpPr>
        <p:spPr bwMode="auto">
          <a:xfrm>
            <a:off x="428596" y="1000108"/>
            <a:ext cx="8439150" cy="3754874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dirty="0">
                <a:solidFill>
                  <a:srgbClr val="4040C0"/>
                </a:solidFill>
              </a:rPr>
              <a:t>В </a:t>
            </a:r>
            <a:r>
              <a:rPr lang="ru-RU" sz="2800" dirty="0" err="1" smtClean="0">
                <a:solidFill>
                  <a:srgbClr val="4040C0"/>
                </a:solidFill>
              </a:rPr>
              <a:t>запиті</a:t>
            </a:r>
            <a:r>
              <a:rPr lang="ru-RU" sz="2800" dirty="0" smtClean="0">
                <a:solidFill>
                  <a:srgbClr val="4040C0"/>
                </a:solidFill>
              </a:rPr>
              <a:t> </a:t>
            </a:r>
            <a:r>
              <a:rPr lang="ru-RU" sz="2800" dirty="0" err="1" smtClean="0">
                <a:solidFill>
                  <a:srgbClr val="4040C0"/>
                </a:solidFill>
              </a:rPr>
              <a:t>можна</a:t>
            </a:r>
            <a:r>
              <a:rPr lang="ru-RU" sz="2800" dirty="0" smtClean="0">
                <a:solidFill>
                  <a:srgbClr val="4040C0"/>
                </a:solidFill>
              </a:rPr>
              <a:t>:</a:t>
            </a:r>
            <a:endParaRPr lang="ru-RU" sz="2800" dirty="0">
              <a:solidFill>
                <a:srgbClr val="4040C0"/>
              </a:solidFill>
            </a:endParaRPr>
          </a:p>
          <a:p>
            <a:pPr marL="539750" lvl="1" indent="-274638">
              <a:spcBef>
                <a:spcPct val="30000"/>
              </a:spcBef>
              <a:buFontTx/>
              <a:buChar char="•"/>
            </a:pPr>
            <a:r>
              <a:rPr lang="ru-RU" sz="2800" dirty="0" err="1" smtClean="0"/>
              <a:t>відібрати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інформацію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декількох</a:t>
            </a:r>
            <a:r>
              <a:rPr lang="ru-RU" sz="2800" dirty="0" smtClean="0"/>
              <a:t> </a:t>
            </a:r>
            <a:r>
              <a:rPr lang="ru-RU" sz="2800" dirty="0" err="1" smtClean="0"/>
              <a:t>пов'язаних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таблиць</a:t>
            </a:r>
            <a:endParaRPr lang="ru-RU" sz="2800" dirty="0" smtClean="0"/>
          </a:p>
          <a:p>
            <a:pPr marL="539750" lvl="1" indent="-274638">
              <a:spcBef>
                <a:spcPct val="30000"/>
              </a:spcBef>
              <a:buFontTx/>
              <a:buChar char="•"/>
            </a:pPr>
            <a:r>
              <a:rPr lang="ru-RU" sz="2800" dirty="0" err="1" smtClean="0"/>
              <a:t>використовувати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складні</a:t>
            </a:r>
            <a:r>
              <a:rPr lang="ru-RU" sz="2800" dirty="0" smtClean="0"/>
              <a:t> </a:t>
            </a:r>
            <a:r>
              <a:rPr lang="ru-RU" sz="2800" dirty="0" err="1" smtClean="0"/>
              <a:t>умови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відбору</a:t>
            </a:r>
            <a:endParaRPr lang="ru-RU" sz="2800" dirty="0" smtClean="0"/>
          </a:p>
          <a:p>
            <a:pPr marL="539750" lvl="1" indent="-274638">
              <a:spcBef>
                <a:spcPct val="30000"/>
              </a:spcBef>
              <a:buFontTx/>
              <a:buChar char="•"/>
            </a:pPr>
            <a:r>
              <a:rPr lang="ru-RU" sz="2800" dirty="0" err="1" smtClean="0"/>
              <a:t>користувач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сам ввести </a:t>
            </a:r>
            <a:r>
              <a:rPr lang="ru-RU" sz="2800" smtClean="0"/>
              <a:t>параметри</a:t>
            </a:r>
            <a:endParaRPr lang="ru-RU" sz="2800" dirty="0" smtClean="0"/>
          </a:p>
          <a:p>
            <a:pPr marL="539750" lvl="1" indent="-274638">
              <a:spcBef>
                <a:spcPct val="30000"/>
              </a:spcBef>
              <a:buFontTx/>
              <a:buChar char="•"/>
            </a:pPr>
            <a:r>
              <a:rPr lang="ru-RU" sz="2800" dirty="0" err="1" smtClean="0"/>
              <a:t>додати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обчислювані</a:t>
            </a:r>
            <a:r>
              <a:rPr lang="ru-RU" sz="2800" dirty="0" smtClean="0"/>
              <a:t> поля</a:t>
            </a:r>
          </a:p>
          <a:p>
            <a:pPr marL="539750" lvl="1" indent="-274638">
              <a:spcBef>
                <a:spcPct val="30000"/>
              </a:spcBef>
              <a:buFontTx/>
              <a:buChar char="•"/>
            </a:pPr>
            <a:r>
              <a:rPr lang="ru-RU" sz="2800" dirty="0" err="1" smtClean="0"/>
              <a:t>виконати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підсумкові</a:t>
            </a:r>
            <a:r>
              <a:rPr lang="ru-RU" sz="2800" dirty="0" smtClean="0"/>
              <a:t> </a:t>
            </a:r>
            <a:r>
              <a:rPr lang="ru-RU" sz="2800" dirty="0" err="1" smtClean="0"/>
              <a:t>розрахунки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2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2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2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2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2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2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2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2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2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2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2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2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2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2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2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2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1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015C51-EEC8-4B25-8E08-DFB1E86962B3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5325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Створення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запитів</a:t>
            </a:r>
            <a:endParaRPr lang="ru-RU" sz="3000" dirty="0"/>
          </a:p>
        </p:txBody>
      </p:sp>
      <p:pic>
        <p:nvPicPr>
          <p:cNvPr id="5325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38" y="985838"/>
            <a:ext cx="8509000" cy="21097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374650" y="992188"/>
            <a:ext cx="8494713" cy="2092325"/>
            <a:chOff x="374573" y="991518"/>
            <a:chExt cx="8494005" cy="2093205"/>
          </a:xfrm>
        </p:grpSpPr>
        <p:sp>
          <p:nvSpPr>
            <p:cNvPr id="53257" name="Прямоугольник 13"/>
            <p:cNvSpPr>
              <a:spLocks noChangeArrowheads="1"/>
            </p:cNvSpPr>
            <p:nvPr/>
          </p:nvSpPr>
          <p:spPr bwMode="auto">
            <a:xfrm>
              <a:off x="374573" y="991518"/>
              <a:ext cx="8494005" cy="2093205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25400" algn="ctr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53258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79198" y="1487583"/>
              <a:ext cx="981950" cy="23104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  <p:pic>
          <p:nvPicPr>
            <p:cNvPr id="53259" name="Picture 1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09610" y="1831094"/>
              <a:ext cx="1825817" cy="9341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med" len="lg"/>
            </a:ln>
          </p:spPr>
        </p:pic>
      </p:grp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73063" y="3238500"/>
            <a:ext cx="8439150" cy="523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dirty="0" err="1" smtClean="0">
                <a:solidFill>
                  <a:srgbClr val="4040C0"/>
                </a:solidFill>
              </a:rPr>
              <a:t>Майстер</a:t>
            </a:r>
            <a:r>
              <a:rPr lang="ru-RU" sz="2800" dirty="0">
                <a:solidFill>
                  <a:srgbClr val="4040C0"/>
                </a:solidFill>
              </a:rPr>
              <a:t>: </a:t>
            </a:r>
            <a:r>
              <a:rPr lang="ru-RU" sz="2800" b="0" dirty="0"/>
              <a:t>режим </a:t>
            </a:r>
            <a:r>
              <a:rPr lang="ru-RU" sz="2800" b="0" dirty="0" smtClean="0"/>
              <a:t>«</a:t>
            </a:r>
            <a:r>
              <a:rPr lang="ru-RU" sz="2800" b="0" dirty="0" err="1" smtClean="0"/>
              <a:t>питання-відповідь</a:t>
            </a:r>
            <a:r>
              <a:rPr lang="ru-RU" sz="2800" b="0" dirty="0" smtClean="0"/>
              <a:t>»</a:t>
            </a:r>
            <a:endParaRPr lang="ru-RU" sz="2800" b="0" dirty="0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73063" y="3744913"/>
            <a:ext cx="8439150" cy="523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dirty="0">
                <a:solidFill>
                  <a:srgbClr val="4040C0"/>
                </a:solidFill>
              </a:rPr>
              <a:t>Конструктор: </a:t>
            </a:r>
            <a:r>
              <a:rPr lang="ru-RU" sz="2800" b="0" dirty="0" err="1" smtClean="0"/>
              <a:t>вручну</a:t>
            </a:r>
            <a:endParaRPr lang="ru-RU" sz="28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bldLvl="2"/>
      <p:bldP spid="19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7B49E6-67C4-4DC9-AB11-75EC19FD5A4B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5427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err="1" smtClean="0"/>
              <a:t>Майстер</a:t>
            </a:r>
            <a:r>
              <a:rPr lang="ru-RU" sz="3000" dirty="0" smtClean="0"/>
              <a:t> </a:t>
            </a:r>
            <a:r>
              <a:rPr lang="ru-RU" sz="3000" dirty="0" err="1" smtClean="0"/>
              <a:t>запитів</a:t>
            </a:r>
            <a:endParaRPr lang="ru-RU" sz="3000" dirty="0"/>
          </a:p>
        </p:txBody>
      </p:sp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" y="889000"/>
            <a:ext cx="4940300" cy="3340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463" y="1071563"/>
            <a:ext cx="6704012" cy="4495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696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575" y="1323975"/>
            <a:ext cx="7192963" cy="48228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54113" y="1522413"/>
            <a:ext cx="7604125" cy="50990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FFD548-5488-4663-9E7A-5D0C635813CC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529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/>
              <a:t>Запуск </a:t>
            </a:r>
            <a:r>
              <a:rPr lang="ru-RU" sz="3000" dirty="0" err="1" smtClean="0"/>
              <a:t>запиту</a:t>
            </a:r>
            <a:endParaRPr lang="ru-RU" sz="3000" dirty="0"/>
          </a:p>
        </p:txBody>
      </p:sp>
      <p:pic>
        <p:nvPicPr>
          <p:cNvPr id="5530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9188" y="1150938"/>
            <a:ext cx="7123112" cy="4622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2065338"/>
            <a:ext cx="3721100" cy="31242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543050" y="2774950"/>
            <a:ext cx="1431925" cy="541338"/>
          </a:xfrm>
          <a:prstGeom prst="wedgeRoundRectCallout">
            <a:avLst>
              <a:gd name="adj1" fmla="val 41880"/>
              <a:gd name="adj2" fmla="val -112756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2 </a:t>
            </a:r>
            <a:r>
              <a:rPr lang="en-US" sz="2400" b="0" dirty="0"/>
              <a:t>x</a:t>
            </a:r>
            <a:r>
              <a:rPr lang="ru-RU" sz="2400" b="0" dirty="0"/>
              <a:t> ЛКМ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DD069F-4E15-45E0-A747-BC8647164746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5632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/>
              <a:t>Конструктор</a:t>
            </a:r>
          </a:p>
        </p:txBody>
      </p:sp>
      <p:pic>
        <p:nvPicPr>
          <p:cNvPr id="56325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950" y="1031875"/>
            <a:ext cx="7369175" cy="47593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71700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5813" y="2444750"/>
            <a:ext cx="4778375" cy="36401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1" name="AutoShape 10"/>
          <p:cNvSpPr>
            <a:spLocks noChangeArrowheads="1"/>
          </p:cNvSpPr>
          <p:nvPr/>
        </p:nvSpPr>
        <p:spPr bwMode="auto">
          <a:xfrm>
            <a:off x="1608138" y="1470025"/>
            <a:ext cx="973137" cy="604838"/>
          </a:xfrm>
          <a:prstGeom prst="wedgeRoundRectCallout">
            <a:avLst>
              <a:gd name="adj1" fmla="val 1880"/>
              <a:gd name="adj2" fmla="val 10105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ПКМ</a:t>
            </a:r>
          </a:p>
        </p:txBody>
      </p:sp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1995488" y="2735263"/>
            <a:ext cx="1885950" cy="392112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3" name="Скругленный прямоугольник 22"/>
          <p:cNvSpPr>
            <a:spLocks noChangeArrowheads="1"/>
          </p:cNvSpPr>
          <p:nvPr/>
        </p:nvSpPr>
        <p:spPr bwMode="auto">
          <a:xfrm>
            <a:off x="7761288" y="5427663"/>
            <a:ext cx="407987" cy="392112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6150" y="1397000"/>
            <a:ext cx="7783513" cy="43180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5734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959E4-636E-4B3A-B0B5-3F5C205FE848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5734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/>
              <a:t>Конструктор</a:t>
            </a:r>
          </a:p>
        </p:txBody>
      </p:sp>
      <p:sp>
        <p:nvSpPr>
          <p:cNvPr id="399365" name="AutoShape 5"/>
          <p:cNvSpPr>
            <a:spLocks noChangeArrowheads="1"/>
          </p:cNvSpPr>
          <p:nvPr/>
        </p:nvSpPr>
        <p:spPr bwMode="auto">
          <a:xfrm>
            <a:off x="5168900" y="914400"/>
            <a:ext cx="3009900" cy="1295400"/>
          </a:xfrm>
          <a:prstGeom prst="wedgeRoundRectCallout">
            <a:avLst>
              <a:gd name="adj1" fmla="val -64552"/>
              <a:gd name="adj2" fmla="val 35260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/>
              <a:t>таблиця</a:t>
            </a:r>
            <a:endParaRPr lang="ru-RU" sz="2400" dirty="0"/>
          </a:p>
          <a:p>
            <a:pPr algn="ctr">
              <a:defRPr/>
            </a:pPr>
            <a:r>
              <a:rPr lang="ru-RU" sz="2400" b="0" dirty="0"/>
              <a:t>(ПКМ – </a:t>
            </a:r>
            <a:r>
              <a:rPr lang="ru-RU" sz="2400" b="0" dirty="0" err="1" smtClean="0"/>
              <a:t>Додати</a:t>
            </a:r>
            <a:r>
              <a:rPr lang="ru-RU" sz="2400" b="0" dirty="0" smtClean="0"/>
              <a:t> </a:t>
            </a:r>
            <a:r>
              <a:rPr lang="ru-RU" sz="2400" b="0" dirty="0" err="1" smtClean="0"/>
              <a:t>таблицю</a:t>
            </a:r>
            <a:r>
              <a:rPr lang="ru-RU" sz="2400" b="0" dirty="0" smtClean="0"/>
              <a:t>)</a:t>
            </a:r>
            <a:endParaRPr lang="ru-RU" sz="2400" b="0" dirty="0"/>
          </a:p>
        </p:txBody>
      </p:sp>
      <p:sp>
        <p:nvSpPr>
          <p:cNvPr id="399366" name="AutoShape 6"/>
          <p:cNvSpPr>
            <a:spLocks noChangeArrowheads="1"/>
          </p:cNvSpPr>
          <p:nvPr/>
        </p:nvSpPr>
        <p:spPr bwMode="auto">
          <a:xfrm>
            <a:off x="6511925" y="2335213"/>
            <a:ext cx="2098675" cy="903287"/>
          </a:xfrm>
          <a:prstGeom prst="wedgeRoundRectCallout">
            <a:avLst>
              <a:gd name="adj1" fmla="val -49071"/>
              <a:gd name="adj2" fmla="val 9542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перетягти</a:t>
            </a:r>
            <a:r>
              <a:rPr lang="ru-RU" sz="2400" b="0" dirty="0" smtClean="0"/>
              <a:t> </a:t>
            </a:r>
            <a:r>
              <a:rPr lang="ru-RU" sz="2400" b="0" dirty="0"/>
              <a:t>ЛКМ</a:t>
            </a:r>
          </a:p>
        </p:txBody>
      </p:sp>
      <p:sp>
        <p:nvSpPr>
          <p:cNvPr id="399367" name="Line 7"/>
          <p:cNvSpPr>
            <a:spLocks noChangeShapeType="1"/>
          </p:cNvSpPr>
          <p:nvPr/>
        </p:nvSpPr>
        <p:spPr bwMode="auto">
          <a:xfrm>
            <a:off x="5130800" y="3048000"/>
            <a:ext cx="1905000" cy="1041400"/>
          </a:xfrm>
          <a:prstGeom prst="line">
            <a:avLst/>
          </a:prstGeom>
          <a:noFill/>
          <a:ln w="104775">
            <a:solidFill>
              <a:srgbClr val="0000FF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399368" name="AutoShape 8"/>
          <p:cNvSpPr>
            <a:spLocks noChangeArrowheads="1"/>
          </p:cNvSpPr>
          <p:nvPr/>
        </p:nvSpPr>
        <p:spPr bwMode="auto">
          <a:xfrm>
            <a:off x="2628900" y="1181100"/>
            <a:ext cx="1493838" cy="508000"/>
          </a:xfrm>
          <a:prstGeom prst="wedgeRoundRectCallout">
            <a:avLst>
              <a:gd name="adj1" fmla="val 47107"/>
              <a:gd name="adj2" fmla="val 15877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вс</a:t>
            </a:r>
            <a:r>
              <a:rPr lang="uk-UA" sz="2400" dirty="0" smtClean="0"/>
              <a:t>і</a:t>
            </a:r>
            <a:r>
              <a:rPr lang="ru-RU" sz="2400" b="0" dirty="0" smtClean="0"/>
              <a:t> </a:t>
            </a:r>
            <a:r>
              <a:rPr lang="ru-RU" sz="2400" b="0" dirty="0"/>
              <a:t>поля</a:t>
            </a:r>
          </a:p>
        </p:txBody>
      </p:sp>
      <p:sp>
        <p:nvSpPr>
          <p:cNvPr id="399369" name="AutoShape 9"/>
          <p:cNvSpPr>
            <a:spLocks noChangeArrowheads="1"/>
          </p:cNvSpPr>
          <p:nvPr/>
        </p:nvSpPr>
        <p:spPr bwMode="auto">
          <a:xfrm>
            <a:off x="177800" y="2514600"/>
            <a:ext cx="2740025" cy="1384300"/>
          </a:xfrm>
          <a:prstGeom prst="wedgeRoundRectCallout">
            <a:avLst>
              <a:gd name="adj1" fmla="val 28126"/>
              <a:gd name="adj2" fmla="val 9079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marL="85725" indent="-85725">
              <a:buFontTx/>
              <a:buChar char="•"/>
              <a:defRPr/>
            </a:pPr>
            <a:r>
              <a:rPr lang="ru-RU" sz="2400" b="0" dirty="0"/>
              <a:t>по </a:t>
            </a:r>
            <a:r>
              <a:rPr lang="ru-RU" sz="2400" b="0" dirty="0" err="1" smtClean="0"/>
              <a:t>зростанню</a:t>
            </a:r>
            <a:endParaRPr lang="ru-RU" sz="2400" b="0" dirty="0"/>
          </a:p>
          <a:p>
            <a:pPr marL="85725" indent="-85725">
              <a:buFontTx/>
              <a:buChar char="•"/>
              <a:defRPr/>
            </a:pPr>
            <a:r>
              <a:rPr lang="ru-RU" sz="2400" b="0" dirty="0"/>
              <a:t>по </a:t>
            </a:r>
            <a:r>
              <a:rPr lang="ru-RU" sz="2400" b="0" dirty="0" err="1" smtClean="0"/>
              <a:t>спаданню</a:t>
            </a:r>
            <a:endParaRPr lang="ru-RU" sz="2400" b="0" dirty="0"/>
          </a:p>
          <a:p>
            <a:pPr marL="85725" indent="-85725">
              <a:buFontTx/>
              <a:buChar char="•"/>
              <a:defRPr/>
            </a:pPr>
            <a:r>
              <a:rPr lang="ru-RU" sz="2400" b="0" dirty="0" err="1" smtClean="0"/>
              <a:t>відсутня</a:t>
            </a:r>
            <a:endParaRPr lang="ru-RU" sz="2400" b="0" dirty="0"/>
          </a:p>
        </p:txBody>
      </p:sp>
      <p:sp>
        <p:nvSpPr>
          <p:cNvPr id="399370" name="AutoShape 10"/>
          <p:cNvSpPr>
            <a:spLocks noChangeArrowheads="1"/>
          </p:cNvSpPr>
          <p:nvPr/>
        </p:nvSpPr>
        <p:spPr bwMode="auto">
          <a:xfrm>
            <a:off x="1196975" y="5846763"/>
            <a:ext cx="1584325" cy="515937"/>
          </a:xfrm>
          <a:prstGeom prst="wedgeRoundRectCallout">
            <a:avLst>
              <a:gd name="adj1" fmla="val 29197"/>
              <a:gd name="adj2" fmla="val -207085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marL="85725" indent="-85725" algn="ctr">
              <a:defRPr/>
            </a:pPr>
            <a:r>
              <a:rPr lang="ru-RU" sz="2400" b="0" dirty="0" err="1" smtClean="0"/>
              <a:t>фільтр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9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5" grpId="0" animBg="1"/>
      <p:bldP spid="399366" grpId="0" animBg="1"/>
      <p:bldP spid="399367" grpId="0" animBg="1"/>
      <p:bldP spid="399368" grpId="0" animBg="1"/>
      <p:bldP spid="399369" grpId="0" animBg="1"/>
      <p:bldP spid="3993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74B7A6-CB3E-412C-BFDC-418A935DE219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583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dirty="0" smtClean="0"/>
              <a:t>Р</a:t>
            </a:r>
            <a:r>
              <a:rPr lang="uk-UA" sz="3000" dirty="0" smtClean="0"/>
              <a:t>о</a:t>
            </a:r>
            <a:r>
              <a:rPr lang="ru-RU" sz="3000" dirty="0" smtClean="0"/>
              <a:t>бота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стовпцями</a:t>
            </a:r>
            <a:endParaRPr lang="ru-RU" sz="3000" dirty="0"/>
          </a:p>
        </p:txBody>
      </p:sp>
      <p:pic>
        <p:nvPicPr>
          <p:cNvPr id="5837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0" y="1289050"/>
            <a:ext cx="7908925" cy="4387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6134100" y="2197100"/>
            <a:ext cx="1765300" cy="922338"/>
          </a:xfrm>
          <a:prstGeom prst="wedgeRoundRectCallout">
            <a:avLst>
              <a:gd name="adj1" fmla="val -12700"/>
              <a:gd name="adj2" fmla="val 12900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виділить</a:t>
            </a:r>
            <a:r>
              <a:rPr lang="ru-RU" sz="2400" b="0" dirty="0" smtClean="0"/>
              <a:t> </a:t>
            </a:r>
            <a:r>
              <a:rPr lang="ru-RU" sz="2400" b="0" dirty="0"/>
              <a:t>(ЛКМ)</a:t>
            </a: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3392488" y="4170363"/>
            <a:ext cx="2728912" cy="2192337"/>
          </a:xfrm>
          <a:prstGeom prst="wedgeRoundRectCallout">
            <a:avLst>
              <a:gd name="adj1" fmla="val 69885"/>
              <a:gd name="adj2" fmla="val -58899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0" dirty="0"/>
              <a:t>ПКМ:</a:t>
            </a:r>
          </a:p>
          <a:p>
            <a:pPr marL="361950" lvl="1" indent="-182563">
              <a:buFontTx/>
              <a:buChar char="•"/>
              <a:defRPr/>
            </a:pPr>
            <a:r>
              <a:rPr lang="ru-RU" sz="2400" b="0" dirty="0" err="1" smtClean="0"/>
              <a:t>вирізати</a:t>
            </a:r>
            <a:endParaRPr lang="ru-RU" sz="2400" b="0" dirty="0"/>
          </a:p>
          <a:p>
            <a:pPr marL="361950" lvl="1" indent="-182563">
              <a:buFontTx/>
              <a:buChar char="•"/>
              <a:defRPr/>
            </a:pPr>
            <a:r>
              <a:rPr lang="ru-RU" sz="2400" b="0" dirty="0" err="1" smtClean="0"/>
              <a:t>копіювати</a:t>
            </a:r>
            <a:endParaRPr lang="ru-RU" sz="2400" b="0" dirty="0"/>
          </a:p>
          <a:p>
            <a:pPr marL="361950" lvl="1" indent="-182563">
              <a:buFontTx/>
              <a:buChar char="•"/>
              <a:defRPr/>
            </a:pPr>
            <a:r>
              <a:rPr lang="ru-RU" sz="2400" b="0" dirty="0" err="1" smtClean="0"/>
              <a:t>вставити</a:t>
            </a:r>
            <a:endParaRPr lang="ru-RU" sz="2400" b="0" dirty="0"/>
          </a:p>
          <a:p>
            <a:pPr marL="361950" lvl="1" indent="-182563">
              <a:buFontTx/>
              <a:buChar char="•"/>
              <a:defRPr/>
            </a:pPr>
            <a:r>
              <a:rPr lang="ru-RU" sz="2400" b="0" dirty="0" err="1" smtClean="0"/>
              <a:t>властивості</a:t>
            </a:r>
            <a:endParaRPr lang="ru-RU" sz="2400" b="0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3743325" y="1993900"/>
            <a:ext cx="2111375" cy="957263"/>
          </a:xfrm>
          <a:prstGeom prst="wedgeRoundRectCallout">
            <a:avLst>
              <a:gd name="adj1" fmla="val 570"/>
              <a:gd name="adj2" fmla="val 96088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 err="1" smtClean="0"/>
              <a:t>перетягти</a:t>
            </a:r>
            <a:r>
              <a:rPr lang="ru-RU" sz="2400" b="0" dirty="0" smtClean="0"/>
              <a:t> </a:t>
            </a:r>
            <a:r>
              <a:rPr lang="ru-RU" sz="2400" b="0" dirty="0"/>
              <a:t>(ЛКМ)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flipH="1">
            <a:off x="4378325" y="3228975"/>
            <a:ext cx="2149475" cy="428625"/>
          </a:xfrm>
          <a:prstGeom prst="curvedDownArrow">
            <a:avLst>
              <a:gd name="adj1" fmla="val 39701"/>
              <a:gd name="adj2" fmla="val 131267"/>
              <a:gd name="adj3" fmla="val 31111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578</Words>
  <Application>Microsoft Office PowerPoint</Application>
  <PresentationFormat>Экран (4:3)</PresentationFormat>
  <Paragraphs>189</Paragraphs>
  <Slides>28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БАЗЫ ДАНИХ. ACCESS 2007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БАЗИ ДАНИХ. ACCESS 2007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ДАННЫХ. ACCESS 2007</dc:title>
  <dc:creator>Admin</dc:creator>
  <cp:lastModifiedBy>Лемішко Людмила Анатоліївна</cp:lastModifiedBy>
  <cp:revision>37</cp:revision>
  <dcterms:created xsi:type="dcterms:W3CDTF">2012-02-03T15:04:48Z</dcterms:created>
  <dcterms:modified xsi:type="dcterms:W3CDTF">2014-03-25T12:54:27Z</dcterms:modified>
</cp:coreProperties>
</file>