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1" r:id="rId6"/>
    <p:sldId id="272" r:id="rId7"/>
    <p:sldId id="261" r:id="rId8"/>
    <p:sldId id="274" r:id="rId9"/>
    <p:sldId id="273" r:id="rId10"/>
    <p:sldId id="263" r:id="rId11"/>
    <p:sldId id="275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8" r:id="rId20"/>
    <p:sldId id="277" r:id="rId21"/>
    <p:sldId id="27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56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6DCB-F7F3-4943-ABCB-2CC38FF350B9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501AD-63AB-419D-B0A8-A0AC7F660DA3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43E7E-FBEC-4EDF-BCDB-7420888B7A86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8CFE-0370-4E0F-AC2B-2826E242B142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F39F6-C3D7-4E19-9414-C85EEFC7446B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4A310-136E-4C08-9C8E-EA150189B312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9215-57EC-47AC-8E15-79462120D524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743B-A623-43A7-9328-F03D46179296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683E2-AFC4-4503-8AAA-01EA4F303CE5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ACC27-FF39-4E8D-A0F9-AF6114D4412B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E54CF24-EDFF-4019-9D47-AA4F5147DF70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1FAA493-AE5D-43A1-8E7A-03BCD924E11C}" type="datetime1">
              <a:rPr lang="uk-UA" smtClean="0"/>
              <a:pPr/>
              <a:t>25.03.2014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СЗОШ № 8 м.Хмельницького.  Кравчук Г.Т.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налаштування параметрів сторінки слід в області завдань </a:t>
            </a:r>
            <a:r>
              <a:rPr lang="uk-UA" b="1" dirty="0" smtClean="0"/>
              <a:t>Форматування публікації </a:t>
            </a:r>
            <a:r>
              <a:rPr lang="uk-UA" dirty="0" smtClean="0"/>
              <a:t>відкрити, вибравши  кнопку  біля назви, список </a:t>
            </a:r>
            <a:r>
              <a:rPr lang="uk-UA" b="1" dirty="0" smtClean="0"/>
              <a:t>Параметри сторінки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У полі </a:t>
            </a:r>
            <a:r>
              <a:rPr lang="uk-UA" b="1" dirty="0" smtClean="0"/>
              <a:t>Стовпці</a:t>
            </a:r>
            <a:r>
              <a:rPr lang="uk-UA" dirty="0" smtClean="0"/>
              <a:t> можна встановити кількість колонок тексту на поточній або на всіх сторінках публікації. Для цього слід вибрати кнопку відкриття списку </a:t>
            </a:r>
            <a:r>
              <a:rPr lang="ru-RU" dirty="0" smtClean="0"/>
              <a:t> </a:t>
            </a:r>
            <a:r>
              <a:rPr lang="uk-UA" dirty="0" smtClean="0"/>
              <a:t>та вибрати команду, яка відповідає обраній області застосування. </a:t>
            </a:r>
          </a:p>
          <a:p>
            <a:pPr marL="0" indent="361950">
              <a:buNone/>
            </a:pPr>
            <a:r>
              <a:rPr lang="uk-UA" dirty="0" smtClean="0"/>
              <a:t>Вибір кнопки </a:t>
            </a:r>
            <a:r>
              <a:rPr lang="uk-UA" b="1" dirty="0" smtClean="0"/>
              <a:t>Комбінація</a:t>
            </a:r>
            <a:r>
              <a:rPr lang="uk-UA" dirty="0" smtClean="0"/>
              <a:t> встановлює різну кількість стовпців для різних статей.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Колірні схеми </a:t>
            </a:r>
            <a:r>
              <a:rPr lang="uk-UA" dirty="0" smtClean="0"/>
              <a:t>області завдань Форматування публікації можна змінити обрану колірну схему публікації, а в списку </a:t>
            </a:r>
            <a:r>
              <a:rPr lang="uk-UA" b="1" dirty="0" smtClean="0"/>
              <a:t>Схема шрифтів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вказати новий набір шрифтів для заголовків і основного тексту.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223839" cy="223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952625" cy="1257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786058"/>
            <a:ext cx="1857388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2009775" cy="2876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3071834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Бюлетень</a:t>
            </a:r>
            <a:r>
              <a:rPr lang="uk-UA" dirty="0" smtClean="0"/>
              <a:t> — параметри цієї самої області завдань, крім зміни шаблону публікації, можна встановити і розміри сторінки публікації.</a:t>
            </a:r>
          </a:p>
          <a:p>
            <a:pPr marL="0" indent="361950">
              <a:buNone/>
            </a:pPr>
            <a:r>
              <a:rPr lang="uk-UA" dirty="0" smtClean="0"/>
              <a:t>Для цього слід вибрати кнопку </a:t>
            </a:r>
            <a:r>
              <a:rPr lang="uk-UA" b="1" dirty="0" smtClean="0"/>
              <a:t>Змінити розмір </a:t>
            </a:r>
            <a:r>
              <a:rPr lang="uk-UA" dirty="0" smtClean="0"/>
              <a:t>сторінки і у вікні </a:t>
            </a:r>
            <a:r>
              <a:rPr lang="uk-UA" b="1" dirty="0" smtClean="0"/>
              <a:t>Параметри сторінки </a:t>
            </a:r>
            <a:r>
              <a:rPr lang="uk-UA" dirty="0" smtClean="0"/>
              <a:t>обрати один із стандартних розмірів або встановити свої значення. </a:t>
            </a:r>
          </a:p>
          <a:p>
            <a:pPr marL="0" indent="361950">
              <a:buNone/>
            </a:pPr>
            <a:r>
              <a:rPr lang="uk-UA" dirty="0" smtClean="0"/>
              <a:t>У цьому самому вікні встановлюються і розміри полів сторінки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142984"/>
            <a:ext cx="1771650" cy="2276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1971429" cy="34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54532"/>
            <a:ext cx="4071966" cy="2974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Редагування заголовка, змісту і бічної панелі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Структура заголовка бюлетеня стандартна для всіх шаблонів. </a:t>
            </a:r>
          </a:p>
          <a:p>
            <a:pPr marL="0" indent="361950">
              <a:buNone/>
            </a:pPr>
            <a:r>
              <a:rPr lang="uk-UA" dirty="0" smtClean="0"/>
              <a:t>На рисунку (справа)</a:t>
            </a:r>
            <a:r>
              <a:rPr lang="ru-RU" dirty="0" smtClean="0"/>
              <a:t> </a:t>
            </a:r>
            <a:r>
              <a:rPr lang="uk-UA" dirty="0" smtClean="0"/>
              <a:t>подано оформлення заголовка бюлетеня із шаблона </a:t>
            </a:r>
            <a:r>
              <a:rPr lang="uk-UA" i="1" dirty="0" smtClean="0"/>
              <a:t>Літо</a:t>
            </a:r>
            <a:r>
              <a:rPr lang="ru-RU" dirty="0" smtClean="0"/>
              <a:t>, т</a:t>
            </a:r>
            <a:r>
              <a:rPr lang="uk-UA" dirty="0" smtClean="0"/>
              <a:t>а змінений варіант заголовка цього шаблону для бюлетеня</a:t>
            </a:r>
            <a:r>
              <a:rPr lang="uk-UA" i="1" dirty="0" smtClean="0"/>
              <a:t> екологічної молодіжної організації </a:t>
            </a:r>
            <a:r>
              <a:rPr lang="uk-UA" i="1" dirty="0" err="1" smtClean="0"/>
              <a:t>“Пролісок”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Для створення заголовка на основі існуючого шаблону слід увести у відповідні написи нові тексти, замінити існуючі графічні зображення.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107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457700" cy="27860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429264"/>
            <a:ext cx="3324233" cy="965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титульної сторінки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титульній сторінці бюлетеня, особливо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якщо він має багатосторінкову структуру, вставляють перелік заголовків внутрішніх статей.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Шаблон для переліку заголовків, як правило, розміщується збоку, поруч із першою або другою статтею бюлетеня.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Користувач може змінити кількість рядків у переліку, залежно від кількості статей у публікації.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Цей об'єкт є таблицею, і його редагування та форматування здійснюється з використанням команд  меню </a:t>
            </a:r>
            <a:r>
              <a:rPr lang="uk-UA" b="1" dirty="0" smtClean="0">
                <a:latin typeface="Calibri" pitchFamily="34" charset="0"/>
              </a:rPr>
              <a:t>Таблиця</a:t>
            </a:r>
            <a:r>
              <a:rPr lang="uk-UA" dirty="0" smtClean="0">
                <a:latin typeface="Calibri" pitchFamily="34" charset="0"/>
              </a:rPr>
              <a:t> або контекстного меню об'єкта. Редагування і форматування тексту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в переліку статей відбувається відповідно до аналогічних операцій 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uk-UA" dirty="0" smtClean="0">
                <a:latin typeface="Calibri" pitchFamily="34" charset="0"/>
              </a:rPr>
              <a:t> 2007.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таблицею заголовків статей на титульній сторінці бюлетеня з макетом шаблону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Літо</a:t>
            </a:r>
            <a:r>
              <a:rPr lang="uk-UA" dirty="0" smtClean="0">
                <a:latin typeface="Calibri" pitchFamily="34" charset="0"/>
              </a:rPr>
              <a:t> розміщено </a:t>
            </a:r>
            <a:r>
              <a:rPr lang="uk-UA" b="1" dirty="0" smtClean="0">
                <a:latin typeface="Calibri" pitchFamily="34" charset="0"/>
              </a:rPr>
              <a:t>Бічну панель</a:t>
            </a:r>
            <a:r>
              <a:rPr lang="uk-UA" dirty="0" smtClean="0">
                <a:latin typeface="Calibri" pitchFamily="34" charset="0"/>
              </a:rPr>
              <a:t>, що має заголовок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Важливі деталі</a:t>
            </a:r>
            <a:r>
              <a:rPr lang="uk-UA" i="1" dirty="0" smtClean="0">
                <a:latin typeface="Calibri" pitchFamily="34" charset="0"/>
              </a:rPr>
              <a:t>.</a:t>
            </a:r>
            <a:r>
              <a:rPr lang="uk-UA" dirty="0" smtClean="0">
                <a:latin typeface="Calibri" pitchFamily="34" charset="0"/>
              </a:rPr>
              <a:t> Вона, як правило, містить посилання на цікаві матеріали бюлетеня, відомості про авторів, анонси статей наступних випусків. 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1414" y="1432338"/>
            <a:ext cx="4246866" cy="41398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36"/>
            <a:ext cx="1437464" cy="13858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Редагування статей бюлетеня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Основною відмінністю розміщення тексту на сторінках публікації від розміщення тексту на слайді презентації або в текстовому документі є можливість автоматичного продовження тексту з однієї колонки статті в іншу.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Колонки з текстом в програмі називають </a:t>
            </a:r>
            <a:r>
              <a:rPr lang="uk-UA" b="1" dirty="0" smtClean="0">
                <a:latin typeface="Calibri" pitchFamily="34" charset="0"/>
              </a:rPr>
              <a:t>текстовими полями</a:t>
            </a:r>
            <a:r>
              <a:rPr lang="uk-UA" dirty="0" smtClean="0">
                <a:latin typeface="Calibri" pitchFamily="34" charset="0"/>
              </a:rPr>
              <a:t>, а автоматичне продовження тексту в наступних текстових полях статті називають </a:t>
            </a:r>
            <a:r>
              <a:rPr lang="uk-UA" b="1" dirty="0" smtClean="0">
                <a:latin typeface="Calibri" pitchFamily="34" charset="0"/>
              </a:rPr>
              <a:t>перетіканням тексту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Перетікання можливе також у текстові поля на іншій сторінці. Для підказки, в якому текстовому полі продовжується (починається) текст з вибраного текстового поля, використовуються спеціальні КНОПКИ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Перейти до наступного текстового ПОЛЯ та Перейти ДО попереднього текстового ПОЛЯ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Їх вибір приводить до виділення текстового поля, в якому продовжується або починається текст.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66583"/>
            <a:ext cx="2143139" cy="27432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867461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143380"/>
            <a:ext cx="981082" cy="346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Зв'язування  текстових полів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У шаблонах уже встановлено автоматичне перетікання тексту між текстовими полями статті. Якщо ж користувач самостійно створює макет публікації або вносить суттєві зміни в існуючий, то йому потрібно вміти самостійно встановлювати і відміняти перетікання тексту з одного текстового поля до іншого.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Ця операція називається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зв'язуванням текстових полів.</a:t>
            </a:r>
            <a:endParaRPr lang="ru-RU" sz="5200" b="1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Перед початком виконання зв'язування текстових полів необхідно встановити відображення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</a:t>
            </a:r>
            <a:r>
              <a:rPr lang="uk-UA" sz="5200" dirty="0" smtClean="0">
                <a:latin typeface="Calibri" pitchFamily="34" charset="0"/>
              </a:rPr>
              <a:t>. Для цього слід виконати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Вигляд, Панелі інструментів, Зв'язати написи</a:t>
            </a:r>
            <a:r>
              <a:rPr lang="uk-UA" sz="5200" i="1" dirty="0" smtClean="0">
                <a:latin typeface="Calibri" pitchFamily="34" charset="0"/>
              </a:rPr>
              <a:t>.</a:t>
            </a:r>
            <a:endParaRPr lang="ru-RU" sz="5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Для зв'язування текстових полів необхідно вибрати початкове текст поле і на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 </a:t>
            </a:r>
            <a:r>
              <a:rPr lang="uk-UA" sz="5200" dirty="0" smtClean="0">
                <a:latin typeface="Calibri" pitchFamily="34" charset="0"/>
              </a:rPr>
              <a:t>вибрати кнопку </a:t>
            </a:r>
            <a:r>
              <a:rPr lang="uk-UA" sz="5200" b="1" dirty="0" smtClean="0">
                <a:latin typeface="Calibri" pitchFamily="34" charset="0"/>
              </a:rPr>
              <a:t>Створити зв'язок з написом</a:t>
            </a:r>
            <a:r>
              <a:rPr lang="uk-UA" sz="5200" b="1" i="1" dirty="0" smtClean="0">
                <a:latin typeface="Calibri" pitchFamily="34" charset="0"/>
              </a:rPr>
              <a:t>.</a:t>
            </a:r>
            <a:r>
              <a:rPr lang="uk-UA" sz="52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Вказівник набуде вигляду </a:t>
            </a:r>
            <a:r>
              <a:rPr lang="uk-UA" sz="5200" b="1" dirty="0" smtClean="0">
                <a:latin typeface="Calibri" pitchFamily="34" charset="0"/>
              </a:rPr>
              <a:t>чашки зі стрілкою </a:t>
            </a:r>
            <a:r>
              <a:rPr lang="uk-UA" sz="5200" dirty="0" smtClean="0">
                <a:latin typeface="Calibri" pitchFamily="34" charset="0"/>
              </a:rPr>
              <a:t>вниз</a:t>
            </a:r>
            <a:r>
              <a:rPr lang="ru-RU" sz="5200" dirty="0" smtClean="0">
                <a:latin typeface="Calibri" pitchFamily="34" charset="0"/>
              </a:rPr>
              <a:t>. </a:t>
            </a:r>
            <a:r>
              <a:rPr lang="uk-UA" sz="5200" dirty="0" smtClean="0">
                <a:latin typeface="Calibri" pitchFamily="34" charset="0"/>
              </a:rPr>
              <a:t>Його слід підвести до текстового поля, з яким планується встановити зв'язок (курсор повинен набути вигляду </a:t>
            </a:r>
            <a:r>
              <a:rPr lang="uk-UA" sz="5200" b="1" dirty="0" smtClean="0">
                <a:latin typeface="Calibri" pitchFamily="34" charset="0"/>
              </a:rPr>
              <a:t>нахиленої чашки</a:t>
            </a:r>
            <a:r>
              <a:rPr lang="uk-UA" sz="5200" dirty="0" smtClean="0">
                <a:latin typeface="Calibri" pitchFamily="34" charset="0"/>
              </a:rPr>
              <a:t>, з якої виливаються літери і натиснути ліву кнопку миші.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Поле,  з яким створюється зв'язок, повинно бути порожнім.</a:t>
            </a:r>
            <a:endParaRPr lang="ru-RU" sz="52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95524" cy="3143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1767414" cy="4397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14000"/>
          </a:blip>
          <a:srcRect/>
          <a:stretch>
            <a:fillRect/>
          </a:stretch>
        </p:blipFill>
        <p:spPr bwMode="auto">
          <a:xfrm>
            <a:off x="1071538" y="5643578"/>
            <a:ext cx="423865" cy="3986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1571604" y="5643578"/>
            <a:ext cx="484767" cy="395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328614" cy="2738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Для розірвання зв'язку необхідно вибрати потрібне текстове поле і з панелі інструментів </a:t>
            </a:r>
            <a:r>
              <a:rPr lang="uk-UA" sz="2800" b="1" dirty="0" smtClean="0">
                <a:latin typeface="Calibri" pitchFamily="34" charset="0"/>
              </a:rPr>
              <a:t>Зв'язати написи</a:t>
            </a:r>
            <a:r>
              <a:rPr lang="uk-UA" sz="2800" dirty="0" smtClean="0">
                <a:latin typeface="Calibri" pitchFamily="34" charset="0"/>
              </a:rPr>
              <a:t> вибрати кнопку </a:t>
            </a:r>
            <a:r>
              <a:rPr lang="uk-UA" sz="2800" b="1" dirty="0" smtClean="0">
                <a:latin typeface="Calibri" pitchFamily="34" charset="0"/>
              </a:rPr>
              <a:t>Розірвати зв'язок з попереднім</a:t>
            </a:r>
            <a:r>
              <a:rPr lang="uk-UA" sz="28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Незважаючи на таку назву кнопки, зв'язок розривається з наступним текстовим полем.</a:t>
            </a:r>
            <a:endParaRPr lang="ru-RU" sz="2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Тексти статей, як правило, готуються заздалегідь в одному з текстових процесорів, наприклад </a:t>
            </a:r>
            <a:r>
              <a:rPr lang="en-US" sz="2800" dirty="0" smtClean="0">
                <a:latin typeface="Calibri" pitchFamily="34" charset="0"/>
              </a:rPr>
              <a:t>Word </a:t>
            </a:r>
            <a:r>
              <a:rPr lang="ru-RU" sz="2800" dirty="0" smtClean="0">
                <a:latin typeface="Calibri" pitchFamily="34" charset="0"/>
              </a:rPr>
              <a:t>2007, </a:t>
            </a:r>
            <a:r>
              <a:rPr lang="uk-UA" sz="2800" dirty="0" smtClean="0">
                <a:latin typeface="Calibri" pitchFamily="34" charset="0"/>
              </a:rPr>
              <a:t>і вставляються в текстові полі публікації з використанням Буфера обміну.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За вибору текстового поля шаблону виділяється увесь текст статті, навіть якщо він розміщений у кількох колонках (написах). І після виконання команди </a:t>
            </a:r>
            <a:r>
              <a:rPr lang="uk-UA" sz="2800" b="1" dirty="0" smtClean="0">
                <a:latin typeface="Calibri" pitchFamily="34" charset="0"/>
              </a:rPr>
              <a:t>Вставити </a:t>
            </a:r>
            <a:r>
              <a:rPr lang="uk-UA" sz="2800" dirty="0" smtClean="0">
                <a:latin typeface="Calibri" pitchFamily="34" charset="0"/>
              </a:rPr>
              <a:t>новий текст замінює шаблонний.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Якщо текст не вміщується в одне чи кілька зв'язаних текстових полів, відведених для статті в даному шаблоні, то програма відкриє діалогове вікно з відповідним повідомленням і запитом на виконання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Підтвердження виконанню дії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 приведе до зв'язування текстових полів поточної статті з текстовими полями наступних статей і продовження в них тексту, </a:t>
            </a:r>
            <a:r>
              <a:rPr lang="uk-UA" sz="2800" dirty="0" err="1" smtClean="0">
                <a:latin typeface="Calibri" pitchFamily="34" charset="0"/>
              </a:rPr>
              <a:t>шо</a:t>
            </a:r>
            <a:r>
              <a:rPr lang="uk-UA" sz="2800" dirty="0" smtClean="0">
                <a:latin typeface="Calibri" pitchFamily="34" charset="0"/>
              </a:rPr>
              <a:t> вставляється.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 Користувачу буде запропоновано підтвердити розміщенню тексту в текстових полях однієї з наступних статей шаблону, якщо вони ще не заповнені текстом. Якщо ж порожніх, без введеного користувачем тексту, немає, то програма запропонує створити нові текстові поля.</a:t>
            </a:r>
            <a:endParaRPr lang="ru-RU" sz="28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75680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28600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Якщо ж користувач відмовиться від виконання операції </a:t>
            </a:r>
            <a:r>
              <a:rPr lang="uk-UA" dirty="0" err="1" smtClean="0"/>
              <a:t>авторозливання</a:t>
            </a:r>
            <a:r>
              <a:rPr lang="uk-UA" dirty="0" smtClean="0"/>
              <a:t>, то під останнім полем буде виведено позначку Текст в області переповнення 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Це означає, що частина тексту не відображається на екрані, але залишається в пам'яті і його можна відтворити.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того щоб у текстових полях статті відображався весь текст, користувачу слід виконати одну з дій:</a:t>
            </a:r>
            <a:endParaRPr lang="ru-RU" dirty="0" smtClean="0"/>
          </a:p>
          <a:p>
            <a:pPr marL="180975" indent="361950"/>
            <a:r>
              <a:rPr lang="uk-UA" dirty="0" smtClean="0"/>
              <a:t>відредагувати текст, видаливши несуттєві його фрагменти;</a:t>
            </a:r>
            <a:endParaRPr lang="ru-RU" dirty="0" smtClean="0"/>
          </a:p>
          <a:p>
            <a:pPr marL="180975" indent="361950"/>
            <a:r>
              <a:rPr lang="uk-UA" dirty="0" err="1" smtClean="0"/>
              <a:t>відформатувати</a:t>
            </a:r>
            <a:r>
              <a:rPr lang="uk-UA" dirty="0" smtClean="0"/>
              <a:t> текст, змінивши значення властивостей символів або абзаців;</a:t>
            </a:r>
            <a:endParaRPr lang="ru-RU" dirty="0" smtClean="0"/>
          </a:p>
          <a:p>
            <a:pPr marL="180975" indent="361950"/>
            <a:r>
              <a:rPr lang="uk-UA" dirty="0" smtClean="0"/>
              <a:t>змінити розміри текстових полів;</a:t>
            </a:r>
            <a:endParaRPr lang="ru-RU" dirty="0" smtClean="0"/>
          </a:p>
          <a:p>
            <a:pPr marL="180975" indent="361950"/>
            <a:r>
              <a:rPr lang="uk-UA" dirty="0" smtClean="0"/>
              <a:t>зв'язати текстові поля статті з іншими на цій або іншій сторінці. </a:t>
            </a:r>
          </a:p>
          <a:p>
            <a:pPr marL="0" indent="361950">
              <a:buNone/>
            </a:pPr>
            <a:r>
              <a:rPr lang="uk-UA" dirty="0" smtClean="0"/>
              <a:t>Зміна розмірів текстових полів здійснюється з використанням маркерів зміни розмірів обраного текстового поля, а переміщення - стандартною операцією перетягування після вибору межі поля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9"/>
            <a:ext cx="931414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2928958" cy="9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uk-UA" dirty="0" smtClean="0">
                <a:latin typeface="Calibri" pitchFamily="34" charset="0"/>
              </a:rPr>
              <a:t>здійснюється аналогічно операціям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2007. </a:t>
            </a:r>
            <a:r>
              <a:rPr lang="uk-UA" dirty="0" smtClean="0">
                <a:latin typeface="Calibri" pitchFamily="34" charset="0"/>
              </a:rPr>
              <a:t>Тільки якщо графічні об'єкти з файлів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за </a:t>
            </a:r>
            <a:r>
              <a:rPr lang="uk-UA" dirty="0" smtClean="0">
                <a:latin typeface="Calibri" pitchFamily="34" charset="0"/>
              </a:rPr>
              <a:t>замовчуванням вставляються з обтіканням </a:t>
            </a:r>
            <a:r>
              <a:rPr lang="uk-UA" b="1" dirty="0" smtClean="0">
                <a:latin typeface="Calibri" pitchFamily="34" charset="0"/>
              </a:rPr>
              <a:t>У тексті</a:t>
            </a:r>
            <a:r>
              <a:rPr lang="uk-UA" dirty="0" smtClean="0">
                <a:latin typeface="Calibri" pitchFamily="34" charset="0"/>
              </a:rPr>
              <a:t>, а в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2007 -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Перед текстом</a:t>
            </a:r>
            <a:r>
              <a:rPr lang="uk-UA" dirty="0" smtClean="0">
                <a:latin typeface="Calibri" pitchFamily="34" charset="0"/>
              </a:rPr>
              <a:t>, то в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—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Навколо рамки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Фотографії і рисунки в публікації прийнято підписувати. У шаблонах графічні об'єкти вже вставлені і мають шаблони підписів. Якщо користувач хоче замінити зображення, то спочатку він повинен виконати операцію розгрупування графічного об'єкта і напису. Для цього після вибору графічного об'єкта слід вибрати кнопку Розгрупувати , що з'явиться біля вибраного об'єкта. Далі слід виконати операцію вставлення нового графічного об'єкта одним з відомих способів.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847041" cy="29719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підпису під графічним об'єктом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нового підпису під графічним об'єктом слід вибрати кнопку </a:t>
            </a:r>
            <a:r>
              <a:rPr lang="uk-UA" b="1" dirty="0" smtClean="0">
                <a:latin typeface="Calibri" pitchFamily="34" charset="0"/>
              </a:rPr>
              <a:t>Напис </a:t>
            </a:r>
            <a:r>
              <a:rPr lang="uk-UA" dirty="0" smtClean="0">
                <a:latin typeface="Calibri" pitchFamily="34" charset="0"/>
              </a:rPr>
              <a:t>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вказати місце розміщення напису і ввести текст.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Після створення напису його слід згрупувати з фотографією або малюнком: виділити ці об'єкти одним з відомих способів, наприклад з використанням кнопки </a:t>
            </a:r>
            <a:r>
              <a:rPr lang="uk-UA" b="1" dirty="0" smtClean="0">
                <a:latin typeface="Calibri" pitchFamily="34" charset="0"/>
              </a:rPr>
              <a:t>Вибір</a:t>
            </a:r>
            <a:r>
              <a:rPr lang="uk-UA" dirty="0" smtClean="0">
                <a:latin typeface="Calibri" pitchFamily="34" charset="0"/>
              </a:rPr>
              <a:t> об'єктів 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і вибрати кнопку </a:t>
            </a:r>
            <a:r>
              <a:rPr lang="uk-UA" b="1" dirty="0" smtClean="0">
                <a:latin typeface="Calibri" pitchFamily="34" charset="0"/>
              </a:rPr>
              <a:t>Групування</a:t>
            </a:r>
            <a:r>
              <a:rPr lang="uk-UA" dirty="0" smtClean="0">
                <a:latin typeface="Calibri" pitchFamily="34" charset="0"/>
              </a:rPr>
              <a:t>, що з'являється біля виділених об'єктів.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ході створення публікацій слід виконувати вимоги дотримання авторських прав. Усі статті та графічні матеріали повинні мати посилання на авторів. Під час використання матеріалів з інших друкованих чи електронних публікацій слід отримати дозвіл на це їхніх авторів.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17859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428628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000496" y="3714752"/>
            <a:ext cx="2143140" cy="17145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75895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>
                <a:latin typeface="Calibri" pitchFamily="34" charset="0"/>
              </a:rPr>
              <a:t>Буклет </a:t>
            </a:r>
            <a:r>
              <a:rPr lang="ru-RU" dirty="0" smtClean="0">
                <a:latin typeface="Calibri" pitchFamily="34" charset="0"/>
              </a:rPr>
              <a:t>(франц.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bouclette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кільце)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публікація, виготовлена на одному аркуші та складена згинанням у кілька сторінок так, що її можна переглядати, не розрізаючи сторінок, а розкриваючи.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формі буклету виготовляються путівники, проспекти, програми концертів і вистав, реклами продукції та послуг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</a:t>
            </a:r>
            <a:r>
              <a:rPr lang="uk-UA" b="1" dirty="0" smtClean="0">
                <a:latin typeface="Calibri" pitchFamily="34" charset="0"/>
              </a:rPr>
              <a:t>буклет складається з одного аркуша формату А4, розміщеного в альбомній орієнтації та розділеного на три рівні частини</a:t>
            </a:r>
            <a:r>
              <a:rPr lang="uk-UA" dirty="0" smtClean="0">
                <a:latin typeface="Calibri" pitchFamily="34" charset="0"/>
              </a:rPr>
              <a:t>. По межах цих частин буклет згинається. Друк здійснюється, як правило, з обох сторін аркуша.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0"/>
            <a:ext cx="4429155" cy="3655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143272" cy="22002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Створення буклету в </a:t>
            </a:r>
            <a:r>
              <a:rPr lang="en-US" dirty="0" smtClean="0">
                <a:latin typeface="Calibri" pitchFamily="34" charset="0"/>
              </a:rPr>
              <a:t>Publisher</a:t>
            </a:r>
            <a:r>
              <a:rPr lang="uk-UA" dirty="0" smtClean="0">
                <a:latin typeface="Calibri" pitchFamily="34" charset="0"/>
              </a:rPr>
              <a:t> 2007, вставлення текстових і графічних об'єктів не відрізняється від аналогічних операцій з бюлетенем.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буклету слід у початковому вікні програми серед типів публікацій вибрати </a:t>
            </a:r>
            <a:r>
              <a:rPr lang="uk-UA" b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, а потім конкретний шаблон.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Якщо користувач працює з основним вікном програми, то необхідно для відкриття типу публікації виконати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Файл </a:t>
            </a:r>
            <a:r>
              <a:rPr lang="ru-RU" b="1" i="1" dirty="0" smtClean="0">
                <a:latin typeface="Calibri" pitchFamily="34" charset="0"/>
              </a:rPr>
              <a:t>=&gt; </a:t>
            </a:r>
            <a:r>
              <a:rPr lang="uk-UA" b="1" i="1" dirty="0" smtClean="0">
                <a:latin typeface="Calibri" pitchFamily="34" charset="0"/>
              </a:rPr>
              <a:t>Створити</a:t>
            </a:r>
            <a:r>
              <a:rPr lang="uk-UA" i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Основні відмінності в роботі з буклетом визначаються його призначенням і формою.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232" y="1928802"/>
            <a:ext cx="47037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буклету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Основне призначення буклету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реклама: навчального закладу, підприємства, організації, особи, нового товару, нової акції тощо. А враховуючи, що всі дані повинні бути розміщені на одному аркуші, буклет повинен містити невеликі за обсягом фрагменти тексту, які точно передають основні дані про об'єкт, а також фотографії і рисунки, що ілюструють ці дані. Фотографії та рисунки повинні бути високої якості і містити незначну кількість об'єктів, які чітко розрізняються.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буклет має титульну і заключну сторінки. На титульній сторінці вказують заголовок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r>
              <a:rPr lang="uk-UA" dirty="0" smtClean="0">
                <a:latin typeface="Calibri" pitchFamily="34" charset="0"/>
              </a:rPr>
              <a:t>, його основну тему і фотографію або малюнок із цієї самої теми. Можуть вказуватися дані про того, хто випустив цей буклет. 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заключній сторінці вказуються контактні дані тієї організації або особи, яка випустила цей буклет.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Приклади оформлення буклетів можна переглянути в Інтернеті. Для цього слід в рядку пошуку ввести ключове слово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 і вибрати команду (або гіперпосилання, залежно від пошукової системи) </a:t>
            </a:r>
            <a:r>
              <a:rPr lang="uk-UA" b="1" dirty="0" smtClean="0">
                <a:latin typeface="Calibri" pitchFamily="34" charset="0"/>
              </a:rPr>
              <a:t>Зображення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429155" cy="33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2.10. </a:t>
            </a:r>
            <a:r>
              <a:rPr lang="ru-RU" sz="3600" dirty="0" err="1" smtClean="0"/>
              <a:t>Особливості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текстовими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</a:t>
            </a:r>
            <a:r>
              <a:rPr lang="ru-RU" sz="3600" dirty="0" err="1" smtClean="0"/>
              <a:t>графічними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об'єктами</a:t>
            </a:r>
            <a:r>
              <a:rPr lang="ru-RU" sz="3600" dirty="0" smtClean="0"/>
              <a:t> в </a:t>
            </a:r>
            <a:r>
              <a:rPr lang="en-US" sz="3600" dirty="0" smtClean="0"/>
              <a:t>Publisher </a:t>
            </a:r>
            <a:r>
              <a:rPr lang="ru-RU" sz="3600" dirty="0" smtClean="0"/>
              <a:t>2007.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бюлетеня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буклета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Поняття про бюлетень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830910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uk-UA" sz="3500" dirty="0" smtClean="0"/>
              <a:t>Як уже зазначалося, у публікаціях можуть розміщуватися об'єкти двох типів </a:t>
            </a:r>
            <a:r>
              <a:rPr lang="ru-RU" sz="3500" dirty="0" smtClean="0"/>
              <a:t>- </a:t>
            </a:r>
            <a:r>
              <a:rPr lang="uk-UA" sz="3500" b="1" dirty="0" smtClean="0"/>
              <a:t>тексти та графічні зображення. </a:t>
            </a:r>
            <a:endParaRPr lang="en-US" sz="3500" b="1" dirty="0" smtClean="0"/>
          </a:p>
          <a:p>
            <a:pPr marL="0" indent="361950">
              <a:buNone/>
            </a:pPr>
            <a:r>
              <a:rPr lang="uk-UA" sz="3500" dirty="0" smtClean="0"/>
              <a:t>Розглянемо особливості роботи з ними під час створення публікацій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2007. </a:t>
            </a:r>
            <a:r>
              <a:rPr lang="uk-UA" sz="3500" dirty="0" smtClean="0"/>
              <a:t>Зробимо це на прикладі створення бюлетеня. </a:t>
            </a:r>
            <a:endParaRPr lang="en-US" sz="3500" dirty="0" smtClean="0"/>
          </a:p>
          <a:p>
            <a:pPr marL="0" indent="361950">
              <a:buNone/>
            </a:pPr>
            <a:r>
              <a:rPr lang="uk-UA" sz="3500" b="1" dirty="0" smtClean="0">
                <a:solidFill>
                  <a:srgbClr val="FF0000"/>
                </a:solidFill>
              </a:rPr>
              <a:t>Бюлетень </a:t>
            </a:r>
            <a:r>
              <a:rPr lang="ru-RU" sz="3500" b="1" dirty="0" smtClean="0">
                <a:solidFill>
                  <a:srgbClr val="FF0000"/>
                </a:solidFill>
              </a:rPr>
              <a:t>(франц.</a:t>
            </a:r>
            <a:r>
              <a:rPr lang="ru-RU" sz="3500" b="1" i="1" dirty="0" smtClean="0">
                <a:solidFill>
                  <a:srgbClr val="FF0000"/>
                </a:solidFill>
              </a:rPr>
              <a:t> </a:t>
            </a:r>
            <a:r>
              <a:rPr lang="en-US" sz="3500" b="1" i="1" dirty="0" smtClean="0">
                <a:solidFill>
                  <a:srgbClr val="FF0000"/>
                </a:solidFill>
              </a:rPr>
              <a:t>bulletin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записка, листок, документ)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коротке офіційне повідомлення, збірка офіційних актів або періодичне видання, яке містить повідомлення з певного кола питань.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sz="3500" dirty="0" smtClean="0"/>
              <a:t>У </a:t>
            </a:r>
            <a:r>
              <a:rPr lang="en-US" sz="3500" dirty="0" smtClean="0"/>
              <a:t>Publisher</a:t>
            </a:r>
            <a:r>
              <a:rPr lang="uk-UA" sz="3500" dirty="0" smtClean="0"/>
              <a:t> 2007 бюлетень - це публікація з однієї чи кількох сторінок, яка містить повідомлення з певного кола питань, наприклад аналіз економічного чи фінансового стану підприємства за певний період, добірка нормативних актів з певного питання або за певний період, огляд спортивних новин, звіт про проведені дослідження тощо.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Бюлетень має титульну і заключну сторінки. На кожній сторінці може бути кілька статей. Матеріал статей розміщується в кілька колонок. Кожна колонка </a:t>
            </a:r>
            <a:r>
              <a:rPr lang="ru-RU" sz="3500" dirty="0" smtClean="0"/>
              <a:t>- </a:t>
            </a:r>
            <a:r>
              <a:rPr lang="uk-UA" sz="3500" dirty="0" smtClean="0"/>
              <a:t>це напис, який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 </a:t>
            </a:r>
            <a:r>
              <a:rPr lang="uk-UA" sz="3500" dirty="0" smtClean="0"/>
              <a:t>ще називають текстовим полем. Текстові поля однієї статті зв'язані між собою. Статті можуть починатися на одній сторінці, а закінчуватися на іншій.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Один з головних об'єктів публікації </a:t>
            </a:r>
            <a:r>
              <a:rPr lang="ru-RU" sz="3500" dirty="0" smtClean="0"/>
              <a:t>- </a:t>
            </a:r>
            <a:r>
              <a:rPr lang="uk-UA" sz="3500" dirty="0" smtClean="0"/>
              <a:t>заголовок бюлетеня. За своєю структурою заголовок бюлетеня схожий до газетного. Він містить текст заголовка і дані про видавця, може містити девіз, емблему, для періодичних видань </a:t>
            </a:r>
            <a:r>
              <a:rPr lang="ru-RU" sz="3500" dirty="0" smtClean="0"/>
              <a:t>- </a:t>
            </a:r>
            <a:r>
              <a:rPr lang="uk-UA" sz="3500" dirty="0" smtClean="0"/>
              <a:t>номер і дату випуску.</a:t>
            </a:r>
          </a:p>
          <a:p>
            <a:pPr marL="0" indent="361950">
              <a:buNone/>
            </a:pPr>
            <a:r>
              <a:rPr lang="uk-UA" sz="3500" dirty="0" smtClean="0"/>
              <a:t>Основне місце на титульній сторінці займає перша або головна стаття. У бюлетені вона відіграє роль своєрідної програмної статті - тобто статті, в якій розкрито цілі </a:t>
            </a:r>
            <a:r>
              <a:rPr lang="uk-UA" sz="3500" dirty="0" err="1" smtClean="0"/>
              <a:t>данного</a:t>
            </a:r>
            <a:r>
              <a:rPr lang="uk-UA" sz="3500" dirty="0" smtClean="0"/>
              <a:t> видання або описано проблеми, які з наступних статтях будуть обговорюватися, деталізуватися і уточнюватися.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Остання сторінка бюлетеня містить дані про редакторів і дизайнерів бюлетеня, а також деякі службові дані: тираж публікації, реквізити редакції та друкарні тощо.</a:t>
            </a:r>
            <a:endParaRPr lang="ru-RU" sz="3500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(1, 2 сторінки бюлетеню)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00174"/>
            <a:ext cx="334795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30298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(3, 4 сторінки бюлетеню)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35463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35060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Процес створення бюлетеня розпочинається з розробки структури і дизайну даного виду публікації.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Перш за все слід ознайомитися з шаблонами публікацій даного типу, з'ясувати тематику та перелік питань, які будуть висвітлюватися з публікації, добрати матеріали до публікації</a:t>
            </a:r>
            <a:r>
              <a:rPr lang="uk-UA" sz="3300" b="1" dirty="0" smtClean="0">
                <a:latin typeface="Calibri" pitchFamily="34" charset="0"/>
              </a:rPr>
              <a:t>: назву бюлетеня, заголовки і тексти статей, ілюстрації до них, елементи оформлення </a:t>
            </a:r>
            <a:r>
              <a:rPr lang="uk-UA" sz="3300" dirty="0" smtClean="0">
                <a:latin typeface="Calibri" pitchFamily="34" charset="0"/>
              </a:rPr>
              <a:t>тощо. Далі слід перейти до безпосереднього створення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Для створення бюлетеня необхідно: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1). В початковому вікні </a:t>
            </a:r>
            <a:r>
              <a:rPr lang="en-US" sz="3300" dirty="0" smtClean="0">
                <a:latin typeface="Calibri" pitchFamily="34" charset="0"/>
              </a:rPr>
              <a:t>Publisher</a:t>
            </a:r>
            <a:r>
              <a:rPr lang="uk-UA" sz="3300" dirty="0" smtClean="0">
                <a:latin typeface="Calibri" pitchFamily="34" charset="0"/>
              </a:rPr>
              <a:t> 2007 у списку типів публікацій обрати Бюлетень.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2). Вибрати шаблон бюлетеня і на відповідній панелі установити значення властивостей публікації</a:t>
            </a:r>
            <a:r>
              <a:rPr lang="uk-UA" sz="3300" b="1" dirty="0" smtClean="0">
                <a:latin typeface="Calibri" pitchFamily="34" charset="0"/>
              </a:rPr>
              <a:t>: вибрати колірну схему та схему шрифтів, указати службові відомості</a:t>
            </a:r>
            <a:r>
              <a:rPr lang="uk-UA" sz="3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4999" y="1606620"/>
            <a:ext cx="4579001" cy="37669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На цій самій панелі в полі Розмір сторінки встановлюється кількість аркушів публікації. Слід враховувати, що передбачається двосторонній друк, і якщо обрати один аркуш публікації, то ми матимемо дві сторінки бюлетеня, а якщо два аркуші </a:t>
            </a:r>
            <a:r>
              <a:rPr lang="ru-RU" sz="3300" dirty="0" smtClean="0">
                <a:latin typeface="Calibri" pitchFamily="34" charset="0"/>
              </a:rPr>
              <a:t>- </a:t>
            </a:r>
            <a:r>
              <a:rPr lang="uk-UA" sz="3300" dirty="0" smtClean="0">
                <a:latin typeface="Calibri" pitchFamily="34" charset="0"/>
              </a:rPr>
              <a:t>то чотири.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uk-UA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Після завершення початкового встановлення значень властивостей публікації слід вибрати кнопку Створити і перейти в режим редагування та форматування шаблону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9828" y="1371600"/>
            <a:ext cx="1820143" cy="4681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Ярлики сторінок публікації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Рядку стану вікна програми відображаються ярлики сторінок публікації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перегляду потрібної сторінки публікації слід вибрати ярлик з її номером.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Внутрішні сторінки (наприклад, </a:t>
            </a:r>
            <a:r>
              <a:rPr lang="ru-RU" dirty="0" smtClean="0">
                <a:latin typeface="Calibri" pitchFamily="34" charset="0"/>
              </a:rPr>
              <a:t>2 </a:t>
            </a:r>
            <a:r>
              <a:rPr lang="uk-UA" dirty="0" smtClean="0">
                <a:latin typeface="Calibri" pitchFamily="34" charset="0"/>
              </a:rPr>
              <a:t>і </a:t>
            </a:r>
            <a:r>
              <a:rPr lang="ru-RU" dirty="0" smtClean="0">
                <a:latin typeface="Calibri" pitchFamily="34" charset="0"/>
              </a:rPr>
              <a:t>3) </a:t>
            </a:r>
            <a:r>
              <a:rPr lang="uk-UA" dirty="0" smtClean="0">
                <a:latin typeface="Calibri" pitchFamily="34" charset="0"/>
              </a:rPr>
              <a:t>відображаються попарно.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Ярлик поточної сторінки має більш темний колір.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3600397" cy="835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249</TotalTime>
  <Words>2071</Words>
  <Application>Microsoft Office PowerPoint</Application>
  <PresentationFormat>Екран (4:3)</PresentationFormat>
  <Paragraphs>139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23" baseType="lpstr">
      <vt:lpstr>Официальная</vt:lpstr>
      <vt:lpstr>Вивчаємо інформатику</vt:lpstr>
      <vt:lpstr>Розділ 2 Комп'ютерні  презентації та публікації</vt:lpstr>
      <vt:lpstr>2.10. Особливості роботи з текстовими і графічними об'єктами в Publisher 2007. Створення бюлетеня і буклета</vt:lpstr>
      <vt:lpstr>Поняття про бюлетень</vt:lpstr>
      <vt:lpstr>Приклад (1, 2 сторінки бюлетеню)</vt:lpstr>
      <vt:lpstr>Приклад (3, 4 сторінки бюлетеню)</vt:lpstr>
      <vt:lpstr>Створення бюлетеня на основі шаблону</vt:lpstr>
      <vt:lpstr>Створення бюлетеня на основі шаблону</vt:lpstr>
      <vt:lpstr>Ярлики сторінок публікації</vt:lpstr>
      <vt:lpstr>Налаштування параметрів сторінки</vt:lpstr>
      <vt:lpstr>Налаштування параметрів сторінки</vt:lpstr>
      <vt:lpstr>Редагування заголовка, змісту і бічної панелі</vt:lpstr>
      <vt:lpstr>Об'єкти титульної сторінки</vt:lpstr>
      <vt:lpstr>Редагування статей бюлетеня</vt:lpstr>
      <vt:lpstr>Зв'язування  текстових полів</vt:lpstr>
      <vt:lpstr>Зв'язування написів</vt:lpstr>
      <vt:lpstr>Зв'язування написів</vt:lpstr>
      <vt:lpstr>Редагування і форматування графічних об'єктів у публікаціях Publisher 2007</vt:lpstr>
      <vt:lpstr>Створення підпису під графічним об'єктом</vt:lpstr>
      <vt:lpstr>Створення буклета</vt:lpstr>
      <vt:lpstr>Створення буклета</vt:lpstr>
      <vt:lpstr>Об'єкти буклету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Василина</cp:lastModifiedBy>
  <cp:revision>36</cp:revision>
  <dcterms:created xsi:type="dcterms:W3CDTF">2011-06-30T05:49:19Z</dcterms:created>
  <dcterms:modified xsi:type="dcterms:W3CDTF">2014-03-25T01:04:55Z</dcterms:modified>
</cp:coreProperties>
</file>