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5"/>
  </p:notesMasterIdLst>
  <p:sldIdLst>
    <p:sldId id="314" r:id="rId2"/>
    <p:sldId id="313" r:id="rId3"/>
    <p:sldId id="301" r:id="rId4"/>
    <p:sldId id="302" r:id="rId5"/>
    <p:sldId id="315" r:id="rId6"/>
    <p:sldId id="303" r:id="rId7"/>
    <p:sldId id="316" r:id="rId8"/>
    <p:sldId id="286" r:id="rId9"/>
    <p:sldId id="287" r:id="rId10"/>
    <p:sldId id="288" r:id="rId11"/>
    <p:sldId id="304" r:id="rId12"/>
    <p:sldId id="305" r:id="rId13"/>
    <p:sldId id="306" r:id="rId14"/>
    <p:sldId id="317" r:id="rId15"/>
    <p:sldId id="318" r:id="rId16"/>
    <p:sldId id="319" r:id="rId17"/>
    <p:sldId id="320" r:id="rId18"/>
    <p:sldId id="321" r:id="rId19"/>
    <p:sldId id="323" r:id="rId20"/>
    <p:sldId id="324" r:id="rId21"/>
    <p:sldId id="325" r:id="rId22"/>
    <p:sldId id="326" r:id="rId23"/>
    <p:sldId id="327" r:id="rId24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5F8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1D2DBC-BADD-4C83-B8AF-995C5846FB5F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7D55A9-FD4A-41C5-B153-8A0ECE108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55A9-FD4A-41C5-B153-8A0ECE10890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55A9-FD4A-41C5-B153-8A0ECE10890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D839F0-45C9-4F10-B3E1-793BD66CDEF1}" type="slidenum">
              <a:rPr 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uk-UA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55A9-FD4A-41C5-B153-8A0ECE108901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91BD8F7-9EAE-4B4B-8D91-756BE9E3BE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ru-RU" dirty="0" err="1" smtClean="0"/>
              <a:t>Презентація</a:t>
            </a:r>
            <a:r>
              <a:rPr lang="ru-RU" dirty="0" smtClean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СЗОШ №8 м. </a:t>
            </a:r>
            <a:r>
              <a:rPr lang="ru-RU" dirty="0" err="1" smtClean="0"/>
              <a:t>Хмельницького</a:t>
            </a:r>
            <a:r>
              <a:rPr lang="ru-RU" dirty="0" smtClean="0"/>
              <a:t> Кравчук Г.Т.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0FCAFED1-6940-4FA8-8576-E9F81529FC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6843E840-2673-4EA1-8272-AD2670A3F3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CFC929C4-900B-4E9E-B612-7CC324D10D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71A62C6-C09F-4966-A180-B6BF91811D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3C674913-A44E-4404-90AC-C026B93387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5D781A72-4757-4AB8-8A14-448CF145D5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8B8A00C9-0410-4D35-99F6-A8927427A3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B05E499D-9693-4B2A-BF3D-82A4AB4EA2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CC788C-09A6-4999-9D20-7ED01D79BB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33043C6-C160-44C4-90D8-487BE5F5FF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ru-RU" smtClean="0"/>
              <a:t>Презентація вчителя СЗОШ №8 м. Хмельницького Кравчук Г.Т.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500034" y="1285860"/>
            <a:ext cx="8229600" cy="3209923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>
                <a:effectLst/>
              </a:rPr>
              <a:t>Шаблон документа. Макроси. Друк документа.</a:t>
            </a:r>
            <a:endParaRPr lang="uk-UA" sz="6600" dirty="0"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357298"/>
            <a:ext cx="864399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+mn-lt"/>
              </a:rPr>
              <a:t>Шаблон документа. Макроси. Друк документа.</a:t>
            </a:r>
            <a:endParaRPr lang="uk-UA" sz="66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FF00"/>
                </a:solidFill>
              </a:rPr>
              <a:t>Створення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документів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основі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інстальованих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шаблонів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428736"/>
            <a:ext cx="8572560" cy="500066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7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36195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Для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створення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документів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інстальованих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шаблонів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 текстовому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процесорі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Word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2007 потрібно:</a:t>
            </a:r>
          </a:p>
          <a:p>
            <a:pPr marL="0" indent="361950" algn="just" fontAlgn="auto">
              <a:spcAft>
                <a:spcPts val="0"/>
              </a:spcAft>
              <a:buFont typeface="Wingdings 3"/>
              <a:buNone/>
              <a:defRPr/>
            </a:pPr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Відкрити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Головне меню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програми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вибором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кнопки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Office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Вибрати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команду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Створити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що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відкриває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діалогове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вікно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Створення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документа.</a:t>
            </a:r>
          </a:p>
          <a:p>
            <a:pPr marL="0" lvl="1" indent="3619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Вибрати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списку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зліва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розділі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Шаблони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потрібну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групу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шаблонів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marL="0" lvl="1" indent="3619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Вибрати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списку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шаблонів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потрібний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наприклад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Звичайне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резюме).</a:t>
            </a: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Переглянути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структуру та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зовнішній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вигляд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шаблону в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полі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зразків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(справа у вікні).</a:t>
            </a: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Вибрати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нижній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частині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поля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зразків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перемикач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Документ.</a:t>
            </a: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Вибрати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кнопку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Створити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Заповнити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запропоновані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поля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потрібними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даними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 marL="0" lvl="1" indent="361950" algn="just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Зберегти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документ.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28"/>
            <a:ext cx="8229600" cy="1168385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4400" dirty="0" err="1" smtClean="0">
                <a:solidFill>
                  <a:srgbClr val="FFFF00"/>
                </a:solidFill>
              </a:rPr>
              <a:t>Способи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створення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шаблонів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документів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42844" y="1772816"/>
            <a:ext cx="8786874" cy="4799456"/>
          </a:xfrm>
          <a:extLst/>
        </p:spPr>
        <p:txBody>
          <a:bodyPr rtlCol="0">
            <a:normAutofit/>
          </a:bodyPr>
          <a:lstStyle/>
          <a:p>
            <a:pPr marL="85725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Створення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нового шаблону на </a:t>
            </a: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основі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існуючого</a:t>
            </a:r>
            <a:r>
              <a:rPr lang="ru-RU" sz="2300" i="1" dirty="0" smtClean="0">
                <a:latin typeface="Calibri" pitchFamily="34" charset="0"/>
              </a:rPr>
              <a:t>.</a:t>
            </a:r>
            <a:r>
              <a:rPr lang="ru-RU" sz="2300" dirty="0" smtClean="0">
                <a:latin typeface="Calibri" pitchFamily="34" charset="0"/>
              </a:rPr>
              <a:t> </a:t>
            </a:r>
          </a:p>
          <a:p>
            <a:pPr marL="85725" indent="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Для цього потрібно:</a:t>
            </a:r>
          </a:p>
          <a:p>
            <a:pPr marL="85725" lvl="4" indent="0" algn="just" fontAlgn="auto">
              <a:spcAft>
                <a:spcPts val="0"/>
              </a:spcAft>
              <a:buClr>
                <a:schemeClr val="accent5"/>
              </a:buClr>
              <a:buFont typeface="Wingdings 2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1. </a:t>
            </a:r>
            <a:r>
              <a:rPr lang="ru-RU" sz="2300" dirty="0" err="1" smtClean="0">
                <a:latin typeface="Calibri" pitchFamily="34" charset="0"/>
              </a:rPr>
              <a:t>Відкрити</a:t>
            </a:r>
            <a:r>
              <a:rPr lang="ru-RU" sz="2300" dirty="0" smtClean="0">
                <a:latin typeface="Calibri" pitchFamily="34" charset="0"/>
              </a:rPr>
              <a:t> шаблон, на </a:t>
            </a:r>
            <a:r>
              <a:rPr lang="ru-RU" sz="2300" dirty="0" err="1" smtClean="0">
                <a:latin typeface="Calibri" pitchFamily="34" charset="0"/>
              </a:rPr>
              <a:t>основі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якого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створюватиметься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новий</a:t>
            </a:r>
            <a:r>
              <a:rPr lang="ru-RU" sz="2300" dirty="0" smtClean="0">
                <a:latin typeface="Calibri" pitchFamily="34" charset="0"/>
              </a:rPr>
              <a:t>:</a:t>
            </a:r>
          </a:p>
          <a:p>
            <a:pPr marL="85725" lvl="5" indent="0" algn="just">
              <a:buFont typeface="Wingdings 2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     1). </a:t>
            </a:r>
            <a:r>
              <a:rPr lang="ru-RU" sz="2300" dirty="0" err="1" smtClean="0">
                <a:latin typeface="Calibri" pitchFamily="34" charset="0"/>
              </a:rPr>
              <a:t>Відкрити</a:t>
            </a:r>
            <a:r>
              <a:rPr lang="ru-RU" sz="2300" b="1" dirty="0" smtClean="0">
                <a:latin typeface="Calibri" pitchFamily="34" charset="0"/>
              </a:rPr>
              <a:t> Головне меню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програми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вибором</a:t>
            </a:r>
            <a:r>
              <a:rPr lang="ru-RU" sz="2300" dirty="0" smtClean="0">
                <a:latin typeface="Calibri" pitchFamily="34" charset="0"/>
              </a:rPr>
              <a:t> кнопки</a:t>
            </a:r>
            <a:r>
              <a:rPr lang="ru-RU" sz="2300" b="1" dirty="0" smtClean="0">
                <a:latin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</a:rPr>
              <a:t>Office</a:t>
            </a:r>
            <a:r>
              <a:rPr lang="ru-RU" sz="2300" b="1" dirty="0" smtClean="0">
                <a:latin typeface="Calibri" pitchFamily="34" charset="0"/>
              </a:rPr>
              <a:t>.</a:t>
            </a:r>
            <a:endParaRPr lang="ru-RU" sz="2300" dirty="0" smtClean="0">
              <a:latin typeface="Calibri" pitchFamily="34" charset="0"/>
            </a:endParaRPr>
          </a:p>
          <a:p>
            <a:pPr marL="85725" lvl="5" indent="0" algn="just">
              <a:buFont typeface="Wingdings 2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     2). </a:t>
            </a:r>
            <a:r>
              <a:rPr lang="ru-RU" sz="2300" dirty="0" err="1" smtClean="0">
                <a:latin typeface="Calibri" pitchFamily="34" charset="0"/>
              </a:rPr>
              <a:t>Вибрати</a:t>
            </a:r>
            <a:r>
              <a:rPr lang="ru-RU" sz="2300" dirty="0" smtClean="0">
                <a:latin typeface="Calibri" pitchFamily="34" charset="0"/>
              </a:rPr>
              <a:t> команду </a:t>
            </a:r>
            <a:r>
              <a:rPr lang="ru-RU" sz="2300" b="1" dirty="0" err="1" smtClean="0">
                <a:latin typeface="Calibri" pitchFamily="34" charset="0"/>
              </a:rPr>
              <a:t>Відкрити</a:t>
            </a:r>
            <a:r>
              <a:rPr lang="ru-RU" sz="2300" dirty="0" smtClean="0">
                <a:latin typeface="Calibri" pitchFamily="34" charset="0"/>
              </a:rPr>
              <a:t>, у списку </a:t>
            </a:r>
            <a:r>
              <a:rPr lang="ru-RU" sz="2300" b="1" dirty="0" smtClean="0">
                <a:latin typeface="Calibri" pitchFamily="34" charset="0"/>
              </a:rPr>
              <a:t>Тип файлу </a:t>
            </a:r>
            <a:r>
              <a:rPr lang="ru-RU" sz="2300" dirty="0" smtClean="0">
                <a:latin typeface="Calibri" pitchFamily="34" charset="0"/>
              </a:rPr>
              <a:t>вибрати </a:t>
            </a:r>
            <a:r>
              <a:rPr lang="ru-RU" sz="2300" b="1" dirty="0" err="1" smtClean="0">
                <a:latin typeface="Calibri" pitchFamily="34" charset="0"/>
              </a:rPr>
              <a:t>Всі</a:t>
            </a:r>
            <a:r>
              <a:rPr lang="ru-RU" sz="2300" b="1" dirty="0" smtClean="0">
                <a:latin typeface="Calibri" pitchFamily="34" charset="0"/>
              </a:rPr>
              <a:t> </a:t>
            </a:r>
            <a:r>
              <a:rPr lang="ru-RU" sz="2300" b="1" dirty="0" err="1" smtClean="0">
                <a:latin typeface="Calibri" pitchFamily="34" charset="0"/>
              </a:rPr>
              <a:t>шаблони</a:t>
            </a:r>
            <a:r>
              <a:rPr lang="ru-RU" sz="2300" b="1" dirty="0" smtClean="0">
                <a:latin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</a:rPr>
              <a:t>Word</a:t>
            </a:r>
            <a:r>
              <a:rPr lang="ru-RU" sz="2300" b="1" dirty="0" smtClean="0">
                <a:latin typeface="Calibri" pitchFamily="34" charset="0"/>
              </a:rPr>
              <a:t>.</a:t>
            </a:r>
          </a:p>
          <a:p>
            <a:pPr marL="85725" lvl="5" indent="0" algn="just">
              <a:buFont typeface="Wingdings 2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     3). </a:t>
            </a:r>
            <a:r>
              <a:rPr lang="ru-RU" sz="2300" dirty="0" err="1" smtClean="0">
                <a:latin typeface="Calibri" pitchFamily="34" charset="0"/>
              </a:rPr>
              <a:t>Вибрати</a:t>
            </a:r>
            <a:r>
              <a:rPr lang="ru-RU" sz="2300" dirty="0" smtClean="0">
                <a:latin typeface="Calibri" pitchFamily="34" charset="0"/>
              </a:rPr>
              <a:t> файл, у </a:t>
            </a:r>
            <a:r>
              <a:rPr lang="ru-RU" sz="2300" dirty="0" err="1" smtClean="0">
                <a:latin typeface="Calibri" pitchFamily="34" charset="0"/>
              </a:rPr>
              <a:t>якому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зберігається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потрібний</a:t>
            </a:r>
            <a:r>
              <a:rPr lang="ru-RU" sz="2300" dirty="0" smtClean="0">
                <a:latin typeface="Calibri" pitchFamily="34" charset="0"/>
              </a:rPr>
              <a:t> шаблон.</a:t>
            </a:r>
          </a:p>
          <a:p>
            <a:pPr marL="85725" lvl="4" indent="0" algn="just" fontAlgn="auto">
              <a:spcAft>
                <a:spcPts val="0"/>
              </a:spcAft>
              <a:buClr>
                <a:schemeClr val="accent5"/>
              </a:buClr>
              <a:buFont typeface="Wingdings 2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2. Змінити </a:t>
            </a:r>
            <a:r>
              <a:rPr lang="ru-RU" sz="2300" dirty="0" err="1" smtClean="0">
                <a:latin typeface="Calibri" pitchFamily="34" charset="0"/>
              </a:rPr>
              <a:t>значення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параметрів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форматування</a:t>
            </a:r>
            <a:r>
              <a:rPr lang="ru-RU" sz="2300" dirty="0" smtClean="0">
                <a:latin typeface="Calibri" pitchFamily="34" charset="0"/>
              </a:rPr>
              <a:t> документа, </a:t>
            </a:r>
            <a:r>
              <a:rPr lang="ru-RU" sz="2300" dirty="0" err="1" smtClean="0">
                <a:latin typeface="Calibri" pitchFamily="34" charset="0"/>
              </a:rPr>
              <a:t>відредагувати</a:t>
            </a:r>
            <a:r>
              <a:rPr lang="ru-RU" sz="2300" dirty="0" smtClean="0">
                <a:latin typeface="Calibri" pitchFamily="34" charset="0"/>
              </a:rPr>
              <a:t> структуру </a:t>
            </a:r>
            <a:r>
              <a:rPr lang="ru-RU" sz="2300" dirty="0" err="1" smtClean="0">
                <a:latin typeface="Calibri" pitchFamily="34" charset="0"/>
              </a:rPr>
              <a:t>тощо</a:t>
            </a:r>
            <a:r>
              <a:rPr lang="ru-RU" sz="2300" dirty="0" smtClean="0">
                <a:latin typeface="Calibri" pitchFamily="34" charset="0"/>
              </a:rPr>
              <a:t>.</a:t>
            </a:r>
          </a:p>
          <a:p>
            <a:pPr marL="85725" indent="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3. </a:t>
            </a:r>
            <a:r>
              <a:rPr lang="ru-RU" sz="2300" dirty="0" err="1" smtClean="0">
                <a:latin typeface="Calibri" pitchFamily="34" charset="0"/>
              </a:rPr>
              <a:t>Зберегти</a:t>
            </a:r>
            <a:r>
              <a:rPr lang="ru-RU" sz="2300" dirty="0" smtClean="0">
                <a:latin typeface="Calibri" pitchFamily="34" charset="0"/>
              </a:rPr>
              <a:t> шаблон з </a:t>
            </a:r>
            <a:r>
              <a:rPr lang="ru-RU" sz="2300" dirty="0" err="1" smtClean="0">
                <a:latin typeface="Calibri" pitchFamily="34" charset="0"/>
              </a:rPr>
              <a:t>новим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іменем</a:t>
            </a:r>
            <a:r>
              <a:rPr lang="ru-RU" sz="2300" dirty="0" smtClean="0">
                <a:latin typeface="Calibri" pitchFamily="34" charset="0"/>
              </a:rPr>
              <a:t> (тип документа вибрати Шаблон </a:t>
            </a:r>
            <a:r>
              <a:rPr lang="en-US" sz="2300" dirty="0" smtClean="0">
                <a:latin typeface="Calibri" pitchFamily="34" charset="0"/>
              </a:rPr>
              <a:t>Word</a:t>
            </a:r>
            <a:r>
              <a:rPr lang="ru-RU" sz="2300" dirty="0" smtClean="0">
                <a:latin typeface="Calibri" pitchFamily="34" charset="0"/>
              </a:rPr>
              <a:t>) </a:t>
            </a:r>
            <a:r>
              <a:rPr lang="ru-RU" sz="2300" dirty="0" err="1" smtClean="0">
                <a:latin typeface="Calibri" pitchFamily="34" charset="0"/>
              </a:rPr>
              <a:t>Якщо</a:t>
            </a:r>
            <a:r>
              <a:rPr lang="ru-RU" sz="2300" dirty="0" smtClean="0">
                <a:latin typeface="Calibri" pitchFamily="34" charset="0"/>
              </a:rPr>
              <a:t> документ </a:t>
            </a:r>
            <a:r>
              <a:rPr lang="ru-RU" sz="2300" dirty="0" err="1" smtClean="0">
                <a:latin typeface="Calibri" pitchFamily="34" charset="0"/>
              </a:rPr>
              <a:t>зберегти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зі</a:t>
            </a:r>
            <a:r>
              <a:rPr lang="ru-RU" sz="2300" dirty="0" smtClean="0">
                <a:latin typeface="Calibri" pitchFamily="34" charset="0"/>
              </a:rPr>
              <a:t> старим </a:t>
            </a:r>
            <a:r>
              <a:rPr lang="ru-RU" sz="2300" dirty="0" err="1" smtClean="0">
                <a:latin typeface="Calibri" pitchFamily="34" charset="0"/>
              </a:rPr>
              <a:t>іменем</a:t>
            </a:r>
            <a:r>
              <a:rPr lang="ru-RU" sz="2300" dirty="0" smtClean="0">
                <a:latin typeface="Calibri" pitchFamily="34" charset="0"/>
              </a:rPr>
              <a:t>, то в </a:t>
            </a:r>
            <a:r>
              <a:rPr lang="ru-RU" sz="2300" dirty="0" err="1" smtClean="0">
                <a:latin typeface="Calibri" pitchFamily="34" charset="0"/>
              </a:rPr>
              <a:t>такий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спосіб</a:t>
            </a:r>
            <a:r>
              <a:rPr lang="ru-RU" sz="2300" dirty="0" smtClean="0">
                <a:latin typeface="Calibri" pitchFamily="34" charset="0"/>
              </a:rPr>
              <a:t> буде </a:t>
            </a:r>
            <a:r>
              <a:rPr lang="ru-RU" sz="2300" dirty="0" err="1" smtClean="0">
                <a:latin typeface="Calibri" pitchFamily="34" charset="0"/>
              </a:rPr>
              <a:t>змінено</a:t>
            </a:r>
            <a:r>
              <a:rPr lang="ru-RU" sz="2300" dirty="0" smtClean="0">
                <a:latin typeface="Calibri" pitchFamily="34" charset="0"/>
              </a:rPr>
              <a:t> один з </a:t>
            </a:r>
            <a:r>
              <a:rPr lang="ru-RU" sz="2300" dirty="0" err="1" smtClean="0">
                <a:latin typeface="Calibri" pitchFamily="34" charset="0"/>
              </a:rPr>
              <a:t>наявних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шаблонів</a:t>
            </a:r>
            <a:r>
              <a:rPr lang="ru-RU" sz="2300" dirty="0" smtClean="0">
                <a:latin typeface="Calibri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4400" dirty="0" err="1" smtClean="0">
                <a:solidFill>
                  <a:srgbClr val="FFFF00"/>
                </a:solidFill>
              </a:rPr>
              <a:t>Способи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створення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шаблонів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документів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79388" y="1844675"/>
            <a:ext cx="3857625" cy="4699000"/>
          </a:xfrm>
        </p:spPr>
        <p:txBody>
          <a:bodyPr rtlCol="0">
            <a:normAutofit fontScale="92500" lnSpcReduction="10000"/>
          </a:bodyPr>
          <a:lstStyle/>
          <a:p>
            <a:pPr marL="85725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Збереження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документа як шаблону.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85725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Для </a:t>
            </a:r>
            <a:r>
              <a:rPr lang="ru-RU" sz="2300" dirty="0" err="1" smtClean="0">
                <a:latin typeface="Calibri" pitchFamily="34" charset="0"/>
              </a:rPr>
              <a:t>створення</a:t>
            </a:r>
            <a:r>
              <a:rPr lang="ru-RU" sz="2300" dirty="0" smtClean="0">
                <a:latin typeface="Calibri" pitchFamily="34" charset="0"/>
              </a:rPr>
              <a:t> шаблону </a:t>
            </a:r>
            <a:r>
              <a:rPr lang="ru-RU" sz="2300" dirty="0" err="1" smtClean="0">
                <a:latin typeface="Calibri" pitchFamily="34" charset="0"/>
              </a:rPr>
              <a:t>цим</a:t>
            </a:r>
            <a:r>
              <a:rPr lang="ru-RU" sz="2300" dirty="0" smtClean="0">
                <a:latin typeface="Calibri" pitchFamily="34" charset="0"/>
              </a:rPr>
              <a:t> способом потрібно:</a:t>
            </a: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Відкрити</a:t>
            </a:r>
            <a:r>
              <a:rPr lang="ru-RU" dirty="0" smtClean="0">
                <a:latin typeface="Calibri" pitchFamily="34" charset="0"/>
              </a:rPr>
              <a:t> документ, </a:t>
            </a:r>
            <a:r>
              <a:rPr lang="ru-RU" dirty="0" err="1" smtClean="0">
                <a:latin typeface="Calibri" pitchFamily="34" charset="0"/>
              </a:rPr>
              <a:t>який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необхідно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зберегти</a:t>
            </a:r>
            <a:r>
              <a:rPr lang="ru-RU" dirty="0" smtClean="0">
                <a:latin typeface="Calibri" pitchFamily="34" charset="0"/>
              </a:rPr>
              <a:t> як шаблон.</a:t>
            </a: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Вибрати</a:t>
            </a:r>
            <a:r>
              <a:rPr lang="ru-RU" dirty="0" smtClean="0">
                <a:latin typeface="Calibri" pitchFamily="34" charset="0"/>
              </a:rPr>
              <a:t> в</a:t>
            </a:r>
            <a:r>
              <a:rPr lang="ru-RU" b="1" dirty="0" smtClean="0">
                <a:latin typeface="Calibri" pitchFamily="34" charset="0"/>
              </a:rPr>
              <a:t> Головному меню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програми</a:t>
            </a:r>
            <a:r>
              <a:rPr lang="ru-RU" dirty="0" smtClean="0">
                <a:latin typeface="Calibri" pitchFamily="34" charset="0"/>
              </a:rPr>
              <a:t> команду </a:t>
            </a:r>
            <a:r>
              <a:rPr lang="ru-RU" dirty="0" err="1" smtClean="0">
                <a:latin typeface="Calibri" pitchFamily="34" charset="0"/>
              </a:rPr>
              <a:t>Зберегти</a:t>
            </a:r>
            <a:r>
              <a:rPr lang="ru-RU" dirty="0" smtClean="0">
                <a:latin typeface="Calibri" pitchFamily="34" charset="0"/>
              </a:rPr>
              <a:t> як.</a:t>
            </a: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Вибрати</a:t>
            </a:r>
            <a:r>
              <a:rPr lang="ru-RU" dirty="0" smtClean="0">
                <a:latin typeface="Calibri" pitchFamily="34" charset="0"/>
              </a:rPr>
              <a:t> папку для </a:t>
            </a:r>
            <a:r>
              <a:rPr lang="ru-RU" dirty="0" err="1" smtClean="0">
                <a:latin typeface="Calibri" pitchFamily="34" charset="0"/>
              </a:rPr>
              <a:t>збереження</a:t>
            </a:r>
            <a:r>
              <a:rPr lang="ru-RU" dirty="0" smtClean="0">
                <a:latin typeface="Calibri" pitchFamily="34" charset="0"/>
              </a:rPr>
              <a:t> шаблону, ввести ім'я файлу, вибрати тип файлу -</a:t>
            </a:r>
            <a:r>
              <a:rPr lang="ru-RU" b="1" dirty="0" smtClean="0">
                <a:latin typeface="Calibri" pitchFamily="34" charset="0"/>
              </a:rPr>
              <a:t> Шаблон </a:t>
            </a:r>
            <a:r>
              <a:rPr lang="en-US" b="1" dirty="0" smtClean="0">
                <a:latin typeface="Calibri" pitchFamily="34" charset="0"/>
              </a:rPr>
              <a:t>Word</a:t>
            </a:r>
            <a:r>
              <a:rPr lang="ru-RU" b="1" dirty="0" smtClean="0">
                <a:latin typeface="Calibri" pitchFamily="34" charset="0"/>
              </a:rPr>
              <a:t> (*.</a:t>
            </a:r>
            <a:r>
              <a:rPr lang="en-US" b="1" dirty="0" err="1" smtClean="0">
                <a:latin typeface="Calibri" pitchFamily="34" charset="0"/>
              </a:rPr>
              <a:t>dotx</a:t>
            </a:r>
            <a:r>
              <a:rPr lang="ru-RU" b="1" dirty="0" smtClean="0">
                <a:latin typeface="Calibri" pitchFamily="34" charset="0"/>
              </a:rPr>
              <a:t>).</a:t>
            </a:r>
            <a:endParaRPr lang="ru-RU" dirty="0" smtClean="0">
              <a:latin typeface="Calibri" pitchFamily="34" charset="0"/>
            </a:endParaRP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Вибрати</a:t>
            </a:r>
            <a:r>
              <a:rPr lang="ru-RU" dirty="0" smtClean="0">
                <a:latin typeface="Calibri" pitchFamily="34" charset="0"/>
              </a:rPr>
              <a:t> кнопку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Зберегти</a:t>
            </a:r>
            <a:r>
              <a:rPr lang="ru-RU" b="1" dirty="0" smtClean="0">
                <a:latin typeface="Calibri" pitchFamily="34" charset="0"/>
              </a:rPr>
              <a:t>.</a:t>
            </a:r>
            <a:endParaRPr lang="ru-RU" dirty="0" smtClean="0">
              <a:latin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119563" y="1500188"/>
            <a:ext cx="4738717" cy="3929076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36"/>
            <a:ext cx="8229600" cy="11430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4400" dirty="0" err="1" smtClean="0">
                <a:solidFill>
                  <a:srgbClr val="FFFF00"/>
                </a:solidFill>
              </a:rPr>
              <a:t>Способи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створення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шаблонів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документів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42875" y="1773238"/>
            <a:ext cx="4354513" cy="4441825"/>
          </a:xfrm>
        </p:spPr>
        <p:txBody>
          <a:bodyPr rtlCol="0">
            <a:normAutofit fontScale="92500" lnSpcReduction="10000"/>
          </a:bodyPr>
          <a:lstStyle/>
          <a:p>
            <a:pPr marL="85725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Створення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нового шаблону документа.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85725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>
                <a:latin typeface="Calibri" pitchFamily="34" charset="0"/>
              </a:rPr>
              <a:t>Для цього </a:t>
            </a:r>
            <a:r>
              <a:rPr lang="ru-RU" sz="2300" dirty="0" err="1" smtClean="0">
                <a:latin typeface="Calibri" pitchFamily="34" charset="0"/>
              </a:rPr>
              <a:t>необхідно</a:t>
            </a:r>
            <a:r>
              <a:rPr lang="ru-RU" sz="2300" dirty="0" smtClean="0">
                <a:latin typeface="Calibri" pitchFamily="34" charset="0"/>
              </a:rPr>
              <a:t>:</a:t>
            </a: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Вибрати</a:t>
            </a:r>
            <a:r>
              <a:rPr lang="ru-RU" dirty="0" smtClean="0">
                <a:latin typeface="Calibri" pitchFamily="34" charset="0"/>
              </a:rPr>
              <a:t> в</a:t>
            </a:r>
            <a:r>
              <a:rPr lang="ru-RU" b="1" dirty="0" smtClean="0">
                <a:latin typeface="Calibri" pitchFamily="34" charset="0"/>
              </a:rPr>
              <a:t> Головному меню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програми</a:t>
            </a:r>
            <a:r>
              <a:rPr lang="ru-RU" dirty="0" smtClean="0">
                <a:latin typeface="Calibri" pitchFamily="34" charset="0"/>
              </a:rPr>
              <a:t> команду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Створити</a:t>
            </a:r>
            <a:r>
              <a:rPr lang="ru-RU" b="1" dirty="0" smtClean="0">
                <a:latin typeface="Calibri" pitchFamily="34" charset="0"/>
              </a:rPr>
              <a:t>..</a:t>
            </a:r>
            <a:endParaRPr lang="ru-RU" dirty="0" smtClean="0">
              <a:latin typeface="Calibri" pitchFamily="34" charset="0"/>
            </a:endParaRP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Установити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нижній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частині</a:t>
            </a:r>
            <a:r>
              <a:rPr lang="ru-RU" dirty="0" smtClean="0">
                <a:latin typeface="Calibri" pitchFamily="34" charset="0"/>
              </a:rPr>
              <a:t> вікна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Створити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перемикач</a:t>
            </a:r>
            <a:r>
              <a:rPr lang="ru-RU" b="1" dirty="0" smtClean="0">
                <a:latin typeface="Calibri" pitchFamily="34" charset="0"/>
              </a:rPr>
              <a:t> Шаблон.</a:t>
            </a:r>
            <a:endParaRPr lang="ru-RU" dirty="0" smtClean="0">
              <a:latin typeface="Calibri" pitchFamily="34" charset="0"/>
            </a:endParaRP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Вибрати</a:t>
            </a:r>
            <a:r>
              <a:rPr lang="ru-RU" dirty="0" smtClean="0">
                <a:latin typeface="Calibri" pitchFamily="34" charset="0"/>
              </a:rPr>
              <a:t> кнопку ОК.</a:t>
            </a: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Розробити</a:t>
            </a:r>
            <a:r>
              <a:rPr lang="ru-RU" dirty="0" smtClean="0">
                <a:latin typeface="Calibri" pitchFamily="34" charset="0"/>
              </a:rPr>
              <a:t> макет нового шаблону, створивши </a:t>
            </a:r>
            <a:r>
              <a:rPr lang="ru-RU" dirty="0" err="1" smtClean="0">
                <a:latin typeface="Calibri" pitchFamily="34" charset="0"/>
              </a:rPr>
              <a:t>написи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фрагменти</a:t>
            </a:r>
            <a:r>
              <a:rPr lang="ru-RU" dirty="0" smtClean="0">
                <a:latin typeface="Calibri" pitchFamily="34" charset="0"/>
              </a:rPr>
              <a:t> тексту, поля для </a:t>
            </a:r>
            <a:r>
              <a:rPr lang="ru-RU" dirty="0" err="1" smtClean="0">
                <a:latin typeface="Calibri" pitchFamily="34" charset="0"/>
              </a:rPr>
              <a:t>введення</a:t>
            </a:r>
            <a:r>
              <a:rPr lang="ru-RU" dirty="0" smtClean="0">
                <a:latin typeface="Calibri" pitchFamily="34" charset="0"/>
              </a:rPr>
              <a:t> тексту, </a:t>
            </a:r>
            <a:r>
              <a:rPr lang="ru-RU" dirty="0" err="1" smtClean="0">
                <a:latin typeface="Calibri" pitchFamily="34" charset="0"/>
              </a:rPr>
              <a:t>оформити</a:t>
            </a:r>
            <a:r>
              <a:rPr lang="ru-RU" dirty="0" smtClean="0">
                <a:latin typeface="Calibri" pitchFamily="34" charset="0"/>
              </a:rPr>
              <a:t> та </a:t>
            </a:r>
            <a:r>
              <a:rPr lang="ru-RU" dirty="0" err="1" smtClean="0">
                <a:latin typeface="Calibri" pitchFamily="34" charset="0"/>
              </a:rPr>
              <a:t>структурувати</a:t>
            </a:r>
            <a:r>
              <a:rPr lang="ru-RU" dirty="0" smtClean="0">
                <a:latin typeface="Calibri" pitchFamily="34" charset="0"/>
              </a:rPr>
              <a:t> документ.</a:t>
            </a:r>
          </a:p>
          <a:p>
            <a:pPr marL="542925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Calibri" pitchFamily="34" charset="0"/>
              </a:rPr>
              <a:t>Зберегти</a:t>
            </a:r>
            <a:r>
              <a:rPr lang="ru-RU" dirty="0" smtClean="0">
                <a:latin typeface="Calibri" pitchFamily="34" charset="0"/>
              </a:rPr>
              <a:t> шаблон, указавши ім'я файлу та </a:t>
            </a:r>
            <a:r>
              <a:rPr lang="ru-RU" dirty="0" err="1" smtClean="0">
                <a:latin typeface="Calibri" pitchFamily="34" charset="0"/>
              </a:rPr>
              <a:t>місце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його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розміщення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00174"/>
            <a:ext cx="469181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838" y="571480"/>
            <a:ext cx="8396318" cy="3875108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6000" b="1" dirty="0" err="1" smtClean="0"/>
              <a:t>Створення</a:t>
            </a:r>
            <a:r>
              <a:rPr lang="ru-RU" sz="6000" b="1" dirty="0" smtClean="0"/>
              <a:t> макросів в автоматичному </a:t>
            </a:r>
            <a:r>
              <a:rPr lang="ru-RU" sz="6000" b="1" dirty="0" err="1" smtClean="0"/>
              <a:t>режимі</a:t>
            </a:r>
            <a:endParaRPr lang="uk-U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dirty="0" err="1" smtClean="0">
                <a:solidFill>
                  <a:srgbClr val="FFFF00"/>
                </a:solidFill>
              </a:rPr>
              <a:t>Створення</a:t>
            </a:r>
            <a:r>
              <a:rPr lang="ru-RU" sz="3200" dirty="0" smtClean="0">
                <a:solidFill>
                  <a:srgbClr val="FFFF00"/>
                </a:solidFill>
              </a:rPr>
              <a:t> макросів в автоматичному </a:t>
            </a:r>
            <a:r>
              <a:rPr lang="ru-RU" sz="3200" dirty="0" err="1" smtClean="0">
                <a:solidFill>
                  <a:srgbClr val="FFFF00"/>
                </a:solidFill>
              </a:rPr>
              <a:t>режимі</a:t>
            </a:r>
            <a:r>
              <a:rPr lang="ru-RU" sz="3200" dirty="0" smtClean="0">
                <a:solidFill>
                  <a:srgbClr val="FFFF00"/>
                </a:solidFill>
              </a:rPr>
              <a:t> та </a:t>
            </a:r>
            <a:r>
              <a:rPr lang="ru-RU" sz="3200" dirty="0" err="1" smtClean="0">
                <a:solidFill>
                  <a:srgbClr val="FFFF00"/>
                </a:solidFill>
              </a:rPr>
              <a:t>їхнє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використання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733675"/>
          </a:xfrm>
        </p:spPr>
        <p:txBody>
          <a:bodyPr rtlCol="0">
            <a:noAutofit/>
          </a:bodyPr>
          <a:lstStyle/>
          <a:p>
            <a:pPr marL="0" indent="36195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/>
              <a:t>У </a:t>
            </a:r>
            <a:r>
              <a:rPr lang="ru-RU" sz="2300" dirty="0" err="1" smtClean="0"/>
              <a:t>процесі</a:t>
            </a:r>
            <a:r>
              <a:rPr lang="ru-RU" sz="2300" dirty="0" smtClean="0"/>
              <a:t> роботи над документом у </a:t>
            </a:r>
            <a:r>
              <a:rPr lang="ru-RU" sz="2300" dirty="0" err="1" smtClean="0"/>
              <a:t>програмі</a:t>
            </a:r>
            <a:r>
              <a:rPr lang="ru-RU" sz="2300" dirty="0" smtClean="0"/>
              <a:t> </a:t>
            </a:r>
            <a:r>
              <a:rPr lang="en-US" sz="2300" dirty="0" smtClean="0"/>
              <a:t>Word</a:t>
            </a:r>
            <a:r>
              <a:rPr lang="ru-RU" sz="2300" dirty="0" smtClean="0"/>
              <a:t> часто доводиться </a:t>
            </a:r>
            <a:r>
              <a:rPr lang="ru-RU" sz="2300" dirty="0" err="1" smtClean="0"/>
              <a:t>виконувати</a:t>
            </a:r>
            <a:r>
              <a:rPr lang="ru-RU" sz="2300" dirty="0" smtClean="0"/>
              <a:t> завдання,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складаються</a:t>
            </a:r>
            <a:r>
              <a:rPr lang="ru-RU" sz="2300" dirty="0" smtClean="0"/>
              <a:t> з </a:t>
            </a:r>
            <a:r>
              <a:rPr lang="ru-RU" sz="2300" dirty="0" err="1" smtClean="0"/>
              <a:t>певної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послідовності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дій</a:t>
            </a:r>
            <a:r>
              <a:rPr lang="ru-RU" sz="2300" dirty="0" smtClean="0"/>
              <a:t>, за </a:t>
            </a:r>
            <a:r>
              <a:rPr lang="ru-RU" sz="2300" dirty="0" err="1" smtClean="0"/>
              <a:t>деяким</a:t>
            </a:r>
            <a:r>
              <a:rPr lang="ru-RU" sz="2300" dirty="0" smtClean="0"/>
              <a:t> алгоритмом. </a:t>
            </a:r>
            <a:r>
              <a:rPr lang="ru-RU" sz="2300" dirty="0" err="1" smtClean="0"/>
              <a:t>Наприклад</a:t>
            </a:r>
            <a:r>
              <a:rPr lang="ru-RU" sz="2300" dirty="0" smtClean="0"/>
              <a:t>, </a:t>
            </a:r>
            <a:r>
              <a:rPr lang="ru-RU" sz="2300" dirty="0" err="1" smtClean="0"/>
              <a:t>переглянути</a:t>
            </a:r>
            <a:r>
              <a:rPr lang="ru-RU" sz="2300" dirty="0" smtClean="0"/>
              <a:t> текст і </a:t>
            </a:r>
            <a:r>
              <a:rPr lang="ru-RU" sz="2300" dirty="0" err="1" smtClean="0"/>
              <a:t>виділити</a:t>
            </a:r>
            <a:r>
              <a:rPr lang="ru-RU" sz="2300" dirty="0" smtClean="0"/>
              <a:t> </a:t>
            </a:r>
            <a:r>
              <a:rPr lang="ru-RU" sz="2300" dirty="0" err="1" smtClean="0"/>
              <a:t>якусь</a:t>
            </a:r>
            <a:r>
              <a:rPr lang="ru-RU" sz="2300" dirty="0" smtClean="0"/>
              <a:t> </a:t>
            </a:r>
            <a:r>
              <a:rPr lang="ru-RU" sz="2300" dirty="0" err="1" smtClean="0"/>
              <a:t>його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частину</a:t>
            </a:r>
            <a:r>
              <a:rPr lang="ru-RU" sz="2300" dirty="0" smtClean="0"/>
              <a:t>; </a:t>
            </a:r>
            <a:r>
              <a:rPr lang="ru-RU" sz="2300" dirty="0" err="1" smtClean="0"/>
              <a:t>підкреслити</a:t>
            </a:r>
            <a:r>
              <a:rPr lang="ru-RU" sz="2300" dirty="0" smtClean="0"/>
              <a:t> слова, </a:t>
            </a:r>
            <a:r>
              <a:rPr lang="ru-RU" sz="2300" dirty="0" err="1" smtClean="0"/>
              <a:t>написані</a:t>
            </a:r>
            <a:r>
              <a:rPr lang="ru-RU" sz="2300" dirty="0" smtClean="0"/>
              <a:t> </a:t>
            </a:r>
            <a:r>
              <a:rPr lang="ru-RU" sz="2300" dirty="0" err="1" smtClean="0"/>
              <a:t>латинськими</a:t>
            </a:r>
            <a:r>
              <a:rPr lang="ru-RU" sz="2300" dirty="0" smtClean="0"/>
              <a:t> </a:t>
            </a:r>
            <a:r>
              <a:rPr lang="ru-RU" sz="2300" dirty="0" err="1" smtClean="0"/>
              <a:t>літерами</a:t>
            </a:r>
            <a:r>
              <a:rPr lang="ru-RU" sz="2300" dirty="0" smtClean="0"/>
              <a:t>; видалити </a:t>
            </a:r>
            <a:r>
              <a:rPr lang="ru-RU" sz="2300" dirty="0" err="1" smtClean="0"/>
              <a:t>непотрібні</a:t>
            </a:r>
            <a:r>
              <a:rPr lang="ru-RU" sz="2300" dirty="0" smtClean="0"/>
              <a:t> чи </a:t>
            </a:r>
            <a:r>
              <a:rPr lang="ru-RU" sz="2300" dirty="0" err="1" smtClean="0"/>
              <a:t>додати</a:t>
            </a:r>
            <a:r>
              <a:rPr lang="ru-RU" sz="2300" dirty="0" smtClean="0"/>
              <a:t> </a:t>
            </a:r>
            <a:r>
              <a:rPr lang="ru-RU" sz="2300" dirty="0" err="1" smtClean="0"/>
              <a:t>відсутні</a:t>
            </a:r>
            <a:r>
              <a:rPr lang="ru-RU" sz="2300" dirty="0" smtClean="0"/>
              <a:t> пропуски та </a:t>
            </a:r>
            <a:r>
              <a:rPr lang="ru-RU" sz="2300" dirty="0" err="1" smtClean="0"/>
              <a:t>ін</a:t>
            </a:r>
            <a:r>
              <a:rPr lang="ru-RU" sz="2300" dirty="0" smtClean="0"/>
              <a:t>.</a:t>
            </a:r>
          </a:p>
          <a:p>
            <a:pPr marL="0" indent="36195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err="1" smtClean="0"/>
              <a:t>Виконання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подібних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завдань</a:t>
            </a:r>
            <a:r>
              <a:rPr lang="ru-RU" sz="2300" dirty="0" smtClean="0"/>
              <a:t> можна </a:t>
            </a:r>
            <a:r>
              <a:rPr lang="ru-RU" sz="2300" dirty="0" err="1" smtClean="0"/>
              <a:t>значно</a:t>
            </a:r>
            <a:r>
              <a:rPr lang="ru-RU" sz="2300" dirty="0" smtClean="0"/>
              <a:t> </a:t>
            </a:r>
            <a:r>
              <a:rPr lang="ru-RU" sz="2300" dirty="0" err="1" smtClean="0"/>
              <a:t>спростити</a:t>
            </a:r>
            <a:r>
              <a:rPr lang="ru-RU" sz="2300" dirty="0" smtClean="0"/>
              <a:t>, </a:t>
            </a:r>
            <a:r>
              <a:rPr lang="ru-RU" sz="2300" dirty="0" err="1" smtClean="0"/>
              <a:t>використавши</a:t>
            </a:r>
            <a:r>
              <a:rPr lang="ru-RU" sz="2300" dirty="0" smtClean="0"/>
              <a:t> </a:t>
            </a:r>
            <a:r>
              <a:rPr lang="ru-RU" sz="2300" b="1" i="1" dirty="0" smtClean="0">
                <a:solidFill>
                  <a:srgbClr val="FF0000"/>
                </a:solidFill>
              </a:rPr>
              <a:t>макроси</a:t>
            </a:r>
            <a:r>
              <a:rPr lang="ru-RU" sz="2300" i="1" dirty="0" smtClean="0"/>
              <a:t>,</a:t>
            </a:r>
            <a:r>
              <a:rPr lang="ru-RU" sz="2300" dirty="0" smtClean="0"/>
              <a:t> </a:t>
            </a:r>
            <a:r>
              <a:rPr lang="ru-RU" sz="2300" dirty="0" err="1" smtClean="0"/>
              <a:t>основне</a:t>
            </a:r>
            <a:r>
              <a:rPr lang="ru-RU" sz="2300" dirty="0" smtClean="0"/>
              <a:t> </a:t>
            </a:r>
            <a:r>
              <a:rPr lang="ru-RU" sz="2300" dirty="0" err="1" smtClean="0"/>
              <a:t>призначення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яких</a:t>
            </a:r>
            <a:r>
              <a:rPr lang="ru-RU" sz="2300" dirty="0" smtClean="0"/>
              <a:t> - </a:t>
            </a:r>
            <a:r>
              <a:rPr lang="ru-RU" sz="2300" dirty="0" err="1" smtClean="0"/>
              <a:t>позбавити</a:t>
            </a:r>
            <a:r>
              <a:rPr lang="ru-RU" sz="2300" dirty="0" smtClean="0"/>
              <a:t> </a:t>
            </a:r>
            <a:r>
              <a:rPr lang="ru-RU" sz="2300" dirty="0" err="1" smtClean="0"/>
              <a:t>користувача</a:t>
            </a:r>
            <a:r>
              <a:rPr lang="ru-RU" sz="2300" dirty="0" smtClean="0"/>
              <a:t> </a:t>
            </a:r>
            <a:r>
              <a:rPr lang="ru-RU" sz="2300" dirty="0" err="1" smtClean="0"/>
              <a:t>багаторазового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повторення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одноманітних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дій</a:t>
            </a:r>
            <a:r>
              <a:rPr lang="ru-RU" sz="2300" dirty="0" smtClean="0"/>
              <a:t> під час </a:t>
            </a:r>
            <a:r>
              <a:rPr lang="ru-RU" sz="2300" dirty="0" err="1" smtClean="0"/>
              <a:t>опрацювання</a:t>
            </a:r>
            <a:r>
              <a:rPr lang="ru-RU" sz="2300" dirty="0" smtClean="0"/>
              <a:t> текстового документа, виконати за </a:t>
            </a:r>
            <a:r>
              <a:rPr lang="ru-RU" sz="2300" dirty="0" err="1" smtClean="0"/>
              <a:t>нього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рутинну</a:t>
            </a:r>
            <a:r>
              <a:rPr lang="ru-RU" sz="2300" dirty="0" smtClean="0"/>
              <a:t> роботу.</a:t>
            </a:r>
            <a:br>
              <a:rPr lang="ru-RU" sz="2300" dirty="0" smtClean="0"/>
            </a:br>
            <a:endParaRPr lang="ru-RU" sz="2300" dirty="0"/>
          </a:p>
        </p:txBody>
      </p:sp>
      <p:sp>
        <p:nvSpPr>
          <p:cNvPr id="9221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06DD73-3923-465A-A5EB-EBE3A8AC0BCC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latin typeface="Lucida Sans Unicode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5357826"/>
            <a:ext cx="4572000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Макрос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грец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</a:t>
            </a:r>
            <a:r>
              <a:rPr lang="ru-RU" i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l-GR" i="1" dirty="0" smtClean="0">
                <a:solidFill>
                  <a:srgbClr val="000000"/>
                </a:solidFill>
                <a:latin typeface="Cambria Math" pitchFamily="18" charset="0"/>
                <a:cs typeface="Arial" charset="0"/>
              </a:rPr>
              <a:t>μ</a:t>
            </a:r>
            <a:r>
              <a:rPr lang="uk-UA" i="1" dirty="0" smtClean="0">
                <a:solidFill>
                  <a:srgbClr val="000000"/>
                </a:solidFill>
                <a:latin typeface="Cambria Math" pitchFamily="18" charset="0"/>
                <a:cs typeface="Arial" charset="0"/>
              </a:rPr>
              <a:t>а</a:t>
            </a:r>
            <a:r>
              <a:rPr lang="ru-RU" i="1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крос</a:t>
            </a:r>
            <a:r>
              <a:rPr lang="ru-RU" i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— великий, 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довгий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) — 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це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послідовність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команд, 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згрупованих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в одну макрокоманду, для автоматичного виконання 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певного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завдання.</a:t>
            </a: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dirty="0" err="1" smtClean="0">
                <a:solidFill>
                  <a:srgbClr val="FFFF00"/>
                </a:solidFill>
              </a:rPr>
              <a:t>Створення</a:t>
            </a:r>
            <a:r>
              <a:rPr lang="ru-RU" sz="2800" dirty="0" smtClean="0">
                <a:solidFill>
                  <a:srgbClr val="FFFF00"/>
                </a:solidFill>
              </a:rPr>
              <a:t> макросів в автоматичному </a:t>
            </a:r>
            <a:r>
              <a:rPr lang="ru-RU" sz="2800" dirty="0" err="1" smtClean="0">
                <a:solidFill>
                  <a:srgbClr val="FFFF00"/>
                </a:solidFill>
              </a:rPr>
              <a:t>режимі</a:t>
            </a:r>
            <a:r>
              <a:rPr lang="ru-RU" sz="2800" dirty="0" smtClean="0">
                <a:solidFill>
                  <a:srgbClr val="FFFF00"/>
                </a:solidFill>
              </a:rPr>
              <a:t> та </a:t>
            </a:r>
            <a:r>
              <a:rPr lang="ru-RU" sz="2800" dirty="0" err="1" smtClean="0">
                <a:solidFill>
                  <a:srgbClr val="FFFF00"/>
                </a:solidFill>
              </a:rPr>
              <a:t>їхнє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використання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3619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/>
              <a:t>Макрос </a:t>
            </a:r>
            <a:r>
              <a:rPr lang="ru-RU" sz="2300" dirty="0" err="1" smtClean="0"/>
              <a:t>створюється</a:t>
            </a:r>
            <a:r>
              <a:rPr lang="ru-RU" sz="2300" dirty="0" smtClean="0"/>
              <a:t> один раз, </a:t>
            </a:r>
            <a:r>
              <a:rPr lang="ru-RU" sz="2300" dirty="0" err="1" smtClean="0"/>
              <a:t>зберігається</a:t>
            </a:r>
            <a:r>
              <a:rPr lang="ru-RU" sz="2300" dirty="0" smtClean="0"/>
              <a:t> в </a:t>
            </a:r>
            <a:r>
              <a:rPr lang="ru-RU" sz="2300" dirty="0" err="1" smtClean="0"/>
              <a:t>шаблоні</a:t>
            </a:r>
            <a:r>
              <a:rPr lang="ru-RU" sz="2300" dirty="0" smtClean="0"/>
              <a:t> чи </a:t>
            </a:r>
            <a:r>
              <a:rPr lang="ru-RU" sz="2300" dirty="0" err="1" smtClean="0"/>
              <a:t>документі</a:t>
            </a:r>
            <a:r>
              <a:rPr lang="ru-RU" sz="2300" dirty="0" smtClean="0"/>
              <a:t> та може </a:t>
            </a:r>
            <a:r>
              <a:rPr lang="ru-RU" sz="2300" dirty="0" err="1" smtClean="0"/>
              <a:t>багаторазово</a:t>
            </a:r>
            <a:r>
              <a:rPr lang="ru-RU" sz="2300" dirty="0" smtClean="0"/>
              <a:t> </a:t>
            </a:r>
            <a:r>
              <a:rPr lang="ru-RU" sz="2300" dirty="0" err="1" smtClean="0"/>
              <a:t>виконуватися</a:t>
            </a:r>
            <a:r>
              <a:rPr lang="ru-RU" sz="2300" dirty="0" smtClean="0"/>
              <a:t> за потреби. </a:t>
            </a:r>
            <a:r>
              <a:rPr lang="ru-RU" sz="2300" dirty="0" err="1" smtClean="0"/>
              <a:t>Застосовуються</a:t>
            </a:r>
            <a:r>
              <a:rPr lang="ru-RU" sz="2300" dirty="0" smtClean="0"/>
              <a:t> макроси для </a:t>
            </a:r>
            <a:r>
              <a:rPr lang="ru-RU" sz="2300" dirty="0" err="1" smtClean="0"/>
              <a:t>прискорення</a:t>
            </a:r>
            <a:r>
              <a:rPr lang="ru-RU" sz="2300" dirty="0" smtClean="0"/>
              <a:t> виконання </a:t>
            </a:r>
            <a:r>
              <a:rPr lang="ru-RU" sz="2300" dirty="0" err="1" smtClean="0"/>
              <a:t>операцій</a:t>
            </a:r>
            <a:r>
              <a:rPr lang="ru-RU" sz="2300" dirty="0" smtClean="0"/>
              <a:t> </a:t>
            </a:r>
            <a:r>
              <a:rPr lang="ru-RU" sz="2300" dirty="0" err="1" smtClean="0"/>
              <a:t>редагування</a:t>
            </a:r>
            <a:r>
              <a:rPr lang="ru-RU" sz="2300" dirty="0" smtClean="0"/>
              <a:t> або </a:t>
            </a:r>
            <a:r>
              <a:rPr lang="ru-RU" sz="2300" dirty="0" err="1" smtClean="0"/>
              <a:t>форматування</a:t>
            </a:r>
            <a:r>
              <a:rPr lang="ru-RU" sz="2300" dirty="0" smtClean="0"/>
              <a:t>, для </a:t>
            </a:r>
            <a:r>
              <a:rPr lang="ru-RU" sz="2300" dirty="0" err="1" smtClean="0"/>
              <a:t>автоматизації</a:t>
            </a:r>
            <a:r>
              <a:rPr lang="ru-RU" sz="2300" dirty="0" smtClean="0"/>
              <a:t> складного </a:t>
            </a:r>
            <a:r>
              <a:rPr lang="ru-RU" sz="2300" dirty="0" err="1" smtClean="0"/>
              <a:t>опрацювання</a:t>
            </a:r>
            <a:r>
              <a:rPr lang="ru-RU" sz="2300" dirty="0" smtClean="0"/>
              <a:t> документа, для </a:t>
            </a:r>
            <a:r>
              <a:rPr lang="ru-RU" sz="2300" dirty="0" err="1" smtClean="0"/>
              <a:t>спрощення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процедури</a:t>
            </a:r>
            <a:r>
              <a:rPr lang="ru-RU" sz="2300" dirty="0" smtClean="0"/>
              <a:t> </a:t>
            </a:r>
            <a:r>
              <a:rPr lang="ru-RU" sz="2300" dirty="0" err="1" smtClean="0"/>
              <a:t>встановлення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параметрів</a:t>
            </a:r>
            <a:r>
              <a:rPr lang="ru-RU" sz="2300" dirty="0" smtClean="0"/>
              <a:t> </a:t>
            </a:r>
            <a:r>
              <a:rPr lang="ru-RU" sz="2300" dirty="0" err="1" smtClean="0"/>
              <a:t>об'єктів</a:t>
            </a:r>
            <a:r>
              <a:rPr lang="ru-RU" sz="2300" dirty="0" smtClean="0"/>
              <a:t>, </a:t>
            </a:r>
            <a:r>
              <a:rPr lang="ru-RU" sz="2300" dirty="0" err="1" smtClean="0"/>
              <a:t>для</a:t>
            </a:r>
            <a:r>
              <a:rPr lang="ru-RU" sz="2300" dirty="0" smtClean="0"/>
              <a:t> </a:t>
            </a:r>
            <a:r>
              <a:rPr lang="ru-RU" sz="2300" dirty="0" err="1" smtClean="0"/>
              <a:t>налаштування</a:t>
            </a:r>
            <a:r>
              <a:rPr lang="ru-RU" sz="2300" dirty="0" smtClean="0"/>
              <a:t> вікна </a:t>
            </a:r>
            <a:r>
              <a:rPr lang="ru-RU" sz="2300" dirty="0" err="1" smtClean="0"/>
              <a:t>програми</a:t>
            </a:r>
            <a:r>
              <a:rPr lang="ru-RU" sz="2300" dirty="0" smtClean="0"/>
              <a:t> </a:t>
            </a:r>
            <a:r>
              <a:rPr lang="en-US" sz="2300" dirty="0" smtClean="0"/>
              <a:t>Word</a:t>
            </a:r>
            <a:r>
              <a:rPr lang="ru-RU" sz="2300" dirty="0" smtClean="0"/>
              <a:t> 2007 </a:t>
            </a:r>
            <a:r>
              <a:rPr lang="ru-RU" sz="2300" dirty="0" err="1" smtClean="0"/>
              <a:t>тощо</a:t>
            </a:r>
            <a:r>
              <a:rPr lang="ru-RU" sz="2300" dirty="0" smtClean="0"/>
              <a:t>.</a:t>
            </a:r>
          </a:p>
          <a:p>
            <a:pPr marL="0" indent="3619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300" b="1" dirty="0" smtClean="0">
                <a:solidFill>
                  <a:srgbClr val="FF0000"/>
                </a:solidFill>
              </a:rPr>
              <a:t>Макрос можна </a:t>
            </a:r>
            <a:r>
              <a:rPr lang="ru-RU" sz="2300" b="1" dirty="0" err="1" smtClean="0">
                <a:solidFill>
                  <a:srgbClr val="FF0000"/>
                </a:solidFill>
              </a:rPr>
              <a:t>створити</a:t>
            </a:r>
            <a:r>
              <a:rPr lang="ru-RU" sz="2300" b="1" dirty="0" smtClean="0">
                <a:solidFill>
                  <a:srgbClr val="FF0000"/>
                </a:solidFill>
              </a:rPr>
              <a:t> одним з </a:t>
            </a:r>
            <a:r>
              <a:rPr lang="ru-RU" sz="2300" b="1" dirty="0" err="1" smtClean="0">
                <a:solidFill>
                  <a:srgbClr val="FF0000"/>
                </a:solidFill>
              </a:rPr>
              <a:t>двох</a:t>
            </a:r>
            <a:r>
              <a:rPr lang="ru-RU" sz="2300" b="1" dirty="0" smtClean="0">
                <a:solidFill>
                  <a:srgbClr val="FF0000"/>
                </a:solidFill>
              </a:rPr>
              <a:t> </a:t>
            </a:r>
            <a:r>
              <a:rPr lang="ru-RU" sz="2300" b="1" dirty="0" err="1" smtClean="0">
                <a:solidFill>
                  <a:srgbClr val="FF0000"/>
                </a:solidFill>
              </a:rPr>
              <a:t>способів</a:t>
            </a:r>
            <a:r>
              <a:rPr lang="ru-RU" sz="2300" dirty="0" smtClean="0"/>
              <a:t>:</a:t>
            </a:r>
          </a:p>
          <a:p>
            <a:pPr marL="361950" indent="2667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300" b="1" i="1" dirty="0" err="1" smtClean="0"/>
              <a:t>написання</a:t>
            </a:r>
            <a:r>
              <a:rPr lang="ru-RU" sz="2300" b="1" i="1" dirty="0" smtClean="0"/>
              <a:t> макросу </a:t>
            </a:r>
            <a:r>
              <a:rPr lang="ru-RU" sz="2300" i="1" dirty="0" smtClean="0"/>
              <a:t>-</a:t>
            </a:r>
            <a:r>
              <a:rPr lang="ru-RU" sz="2300" dirty="0" smtClean="0"/>
              <a:t> </a:t>
            </a:r>
            <a:r>
              <a:rPr lang="ru-RU" sz="2300" dirty="0" err="1" smtClean="0"/>
              <a:t>введення</a:t>
            </a:r>
            <a:r>
              <a:rPr lang="ru-RU" sz="2300" dirty="0" smtClean="0"/>
              <a:t> тексту макросу </a:t>
            </a:r>
            <a:r>
              <a:rPr lang="ru-RU" sz="2300" dirty="0" err="1" smtClean="0"/>
              <a:t>мовою</a:t>
            </a:r>
            <a:r>
              <a:rPr lang="ru-RU" sz="2300" dirty="0" smtClean="0"/>
              <a:t> </a:t>
            </a:r>
            <a:r>
              <a:rPr lang="en-US" sz="2300" dirty="0" smtClean="0"/>
              <a:t>Visual Basic for Applications (VBA), </a:t>
            </a:r>
            <a:r>
              <a:rPr lang="ru-RU" sz="2300" dirty="0" smtClean="0"/>
              <a:t>яка </a:t>
            </a:r>
            <a:r>
              <a:rPr lang="ru-RU" sz="2300" dirty="0" err="1" smtClean="0"/>
              <a:t>спеціально</a:t>
            </a:r>
            <a:r>
              <a:rPr lang="ru-RU" sz="2300" dirty="0" smtClean="0"/>
              <a:t> </a:t>
            </a:r>
            <a:r>
              <a:rPr lang="ru-RU" sz="2300" dirty="0" err="1" smtClean="0"/>
              <a:t>розроблена</a:t>
            </a:r>
            <a:r>
              <a:rPr lang="ru-RU" sz="2300" dirty="0" smtClean="0"/>
              <a:t> для </a:t>
            </a:r>
            <a:r>
              <a:rPr lang="ru-RU" sz="2300" dirty="0" err="1" smtClean="0"/>
              <a:t>цих</a:t>
            </a:r>
            <a:r>
              <a:rPr lang="ru-RU" sz="2300" dirty="0" smtClean="0"/>
              <a:t> </a:t>
            </a:r>
            <a:r>
              <a:rPr lang="ru-RU" sz="2300" dirty="0" err="1" smtClean="0"/>
              <a:t>цілей</a:t>
            </a:r>
            <a:r>
              <a:rPr lang="en-US" sz="2300" dirty="0" smtClean="0"/>
              <a:t>;</a:t>
            </a:r>
            <a:endParaRPr lang="ru-RU" sz="2300" dirty="0" smtClean="0"/>
          </a:p>
          <a:p>
            <a:pPr marL="361950" indent="2667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300" b="1" i="1" dirty="0" smtClean="0"/>
              <a:t>запис макросу</a:t>
            </a:r>
            <a:r>
              <a:rPr lang="ru-RU" sz="2300" b="1" dirty="0" smtClean="0"/>
              <a:t> </a:t>
            </a:r>
            <a:r>
              <a:rPr lang="ru-RU" sz="2300" dirty="0" smtClean="0"/>
              <a:t>- виконання </a:t>
            </a:r>
            <a:r>
              <a:rPr lang="ru-RU" sz="2300" dirty="0" err="1" smtClean="0"/>
              <a:t>користувачем</a:t>
            </a:r>
            <a:r>
              <a:rPr lang="ru-RU" sz="2300" dirty="0" smtClean="0"/>
              <a:t> </a:t>
            </a:r>
            <a:r>
              <a:rPr lang="ru-RU" sz="2300" dirty="0" err="1" smtClean="0"/>
              <a:t>потрібної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послідовності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дій</a:t>
            </a:r>
            <a:r>
              <a:rPr lang="ru-RU" sz="2300" dirty="0" smtClean="0"/>
              <a:t>, яка </a:t>
            </a:r>
            <a:r>
              <a:rPr lang="ru-RU" sz="2300" dirty="0" err="1" smtClean="0"/>
              <a:t>записується</a:t>
            </a:r>
            <a:r>
              <a:rPr lang="ru-RU" sz="2300" dirty="0" smtClean="0"/>
              <a:t> </a:t>
            </a:r>
            <a:r>
              <a:rPr lang="ru-RU" sz="2300" dirty="0" err="1" smtClean="0"/>
              <a:t>програмою</a:t>
            </a:r>
            <a:r>
              <a:rPr lang="ru-RU" sz="23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  <p:sp>
        <p:nvSpPr>
          <p:cNvPr id="10245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79E5F8-EC80-4C1D-893E-92920E64EC59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0" y="0"/>
            <a:ext cx="485775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Створення макросу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Текст 7"/>
          <p:cNvSpPr>
            <a:spLocks noGrp="1"/>
          </p:cNvSpPr>
          <p:nvPr>
            <p:ph type="body" idx="1"/>
          </p:nvPr>
        </p:nvSpPr>
        <p:spPr>
          <a:xfrm>
            <a:off x="5102225" y="4500570"/>
            <a:ext cx="4041775" cy="7620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alibri" pitchFamily="34" charset="0"/>
              </a:rPr>
              <a:t>Вкладка Розробник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50825" y="333375"/>
            <a:ext cx="4178299" cy="5453079"/>
          </a:xfrm>
        </p:spPr>
        <p:txBody>
          <a:bodyPr rtlCol="0">
            <a:noAutofit/>
          </a:bodyPr>
          <a:lstStyle/>
          <a:p>
            <a:pPr marL="0" indent="3619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створити</a:t>
            </a:r>
            <a:r>
              <a:rPr lang="ru-RU" sz="1600" dirty="0" smtClean="0"/>
              <a:t> макрос першим способом, потрібно знати </a:t>
            </a:r>
            <a:r>
              <a:rPr lang="ru-RU" sz="1600" dirty="0" err="1" smtClean="0"/>
              <a:t>мову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програмування</a:t>
            </a:r>
            <a:r>
              <a:rPr lang="ru-RU" sz="1600" dirty="0" smtClean="0"/>
              <a:t> </a:t>
            </a:r>
            <a:r>
              <a:rPr lang="en-US" sz="1600" dirty="0" smtClean="0"/>
              <a:t>Visual Basic for Applications</a:t>
            </a:r>
            <a:r>
              <a:rPr lang="ru-RU" sz="1600" dirty="0" smtClean="0"/>
              <a:t> і </a:t>
            </a:r>
            <a:r>
              <a:rPr lang="ru-RU" sz="1600" dirty="0" err="1" smtClean="0"/>
              <a:t>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програмування</a:t>
            </a:r>
            <a:r>
              <a:rPr lang="ru-RU" sz="1600" dirty="0" smtClean="0"/>
              <a:t>.</a:t>
            </a:r>
          </a:p>
          <a:p>
            <a:pPr marL="0" indent="3619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600" dirty="0" smtClean="0"/>
              <a:t>У </a:t>
            </a:r>
            <a:r>
              <a:rPr lang="ru-RU" sz="1600" dirty="0" err="1" smtClean="0"/>
              <a:t>режимі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запису</a:t>
            </a:r>
            <a:r>
              <a:rPr lang="ru-RU" sz="1600" dirty="0" smtClean="0"/>
              <a:t> макросу користувач </a:t>
            </a:r>
            <a:r>
              <a:rPr lang="ru-RU" sz="1600" dirty="0" err="1" smtClean="0"/>
              <a:t>самостійно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виконує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дій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оформлюється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засобами</a:t>
            </a:r>
            <a:r>
              <a:rPr lang="ru-RU" sz="1600" dirty="0" smtClean="0"/>
              <a:t> </a:t>
            </a:r>
            <a:r>
              <a:rPr lang="en-US" sz="1600" dirty="0" smtClean="0"/>
              <a:t>Word</a:t>
            </a:r>
            <a:r>
              <a:rPr lang="ru-RU" sz="1600" dirty="0" smtClean="0"/>
              <a:t> 2007 як макрос. </a:t>
            </a:r>
            <a:r>
              <a:rPr lang="ru-RU" sz="1600" dirty="0" err="1" smtClean="0"/>
              <a:t>Елементи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записом</a:t>
            </a:r>
            <a:r>
              <a:rPr lang="ru-RU" sz="1600" dirty="0" smtClean="0"/>
              <a:t> макросів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в </a:t>
            </a:r>
            <a:r>
              <a:rPr lang="ru-RU" sz="1600" dirty="0" err="1" smtClean="0"/>
              <a:t>групі</a:t>
            </a:r>
            <a:r>
              <a:rPr lang="ru-RU" sz="1600" dirty="0" smtClean="0"/>
              <a:t> Код на </a:t>
            </a:r>
            <a:r>
              <a:rPr lang="ru-RU" sz="1600" dirty="0" err="1" smtClean="0"/>
              <a:t>вкладці</a:t>
            </a:r>
            <a:r>
              <a:rPr lang="ru-RU" sz="1600" dirty="0" smtClean="0"/>
              <a:t> Розробник. </a:t>
            </a:r>
            <a:endParaRPr lang="ru-RU" sz="1600" dirty="0" smtClean="0"/>
          </a:p>
          <a:p>
            <a:pPr marL="0" indent="3619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600" dirty="0" smtClean="0"/>
              <a:t>За </a:t>
            </a:r>
            <a:r>
              <a:rPr lang="ru-RU" sz="1600" dirty="0" err="1" smtClean="0"/>
              <a:t>замовчуванням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вкладка не </a:t>
            </a:r>
            <a:r>
              <a:rPr lang="ru-RU" sz="1600" dirty="0" err="1" smtClean="0"/>
              <a:t>відображається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Стрічці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відображення</a:t>
            </a:r>
            <a:r>
              <a:rPr lang="ru-RU" sz="1600" dirty="0" smtClean="0"/>
              <a:t> потрібно виконати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:			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Виконати </a:t>
            </a:r>
            <a:r>
              <a:rPr lang="en-US" sz="1600" dirty="0" smtClean="0"/>
              <a:t>Office</a:t>
            </a:r>
            <a:r>
              <a:rPr lang="ru-RU" sz="1600" dirty="0" smtClean="0"/>
              <a:t> =&gt; </a:t>
            </a:r>
            <a:r>
              <a:rPr lang="ru-RU" sz="1600" dirty="0" err="1" smtClean="0"/>
              <a:t>Параметри</a:t>
            </a:r>
            <a:r>
              <a:rPr lang="ru-RU" sz="1600" dirty="0" smtClean="0"/>
              <a:t> </a:t>
            </a:r>
            <a:r>
              <a:rPr lang="en-US" sz="1600" dirty="0" smtClean="0"/>
              <a:t>Word</a:t>
            </a:r>
            <a:r>
              <a:rPr lang="ru-RU" sz="1600" dirty="0" smtClean="0"/>
              <a:t> =&gt; </a:t>
            </a:r>
            <a:r>
              <a:rPr lang="ru-RU" sz="1600" dirty="0" err="1" smtClean="0"/>
              <a:t>Найуживаніші</a:t>
            </a:r>
            <a:r>
              <a:rPr lang="ru-RU" sz="1600" dirty="0" smtClean="0"/>
              <a:t>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err="1" smtClean="0"/>
              <a:t>Установити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розділі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параметри</a:t>
            </a:r>
            <a:r>
              <a:rPr lang="ru-RU" sz="1600" dirty="0" smtClean="0"/>
              <a:t> роботи з </a:t>
            </a:r>
            <a:r>
              <a:rPr lang="en-US" sz="1600" dirty="0" smtClean="0"/>
              <a:t>Word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прапорця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Відображати</a:t>
            </a:r>
            <a:r>
              <a:rPr lang="ru-RU" sz="1600" dirty="0" smtClean="0"/>
              <a:t> вкладку «Розробник» на </a:t>
            </a:r>
            <a:r>
              <a:rPr lang="ru-RU" sz="1600" dirty="0" err="1" smtClean="0"/>
              <a:t>стрічці</a:t>
            </a:r>
            <a:r>
              <a:rPr lang="ru-RU" sz="1600" dirty="0" smtClean="0"/>
              <a:t>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err="1" smtClean="0"/>
              <a:t>Вибрати</a:t>
            </a:r>
            <a:r>
              <a:rPr lang="ru-RU" sz="1600" dirty="0" smtClean="0"/>
              <a:t> кнопку ОК.</a:t>
            </a:r>
            <a:endParaRPr lang="ru-RU" sz="1600" dirty="0"/>
          </a:p>
        </p:txBody>
      </p:sp>
      <p:pic>
        <p:nvPicPr>
          <p:cNvPr id="1126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357688" y="785813"/>
            <a:ext cx="4500562" cy="2143125"/>
          </a:xfrm>
          <a:ln>
            <a:solidFill>
              <a:schemeClr val="accent1"/>
            </a:solidFill>
          </a:ln>
        </p:spPr>
      </p:pic>
      <p:sp>
        <p:nvSpPr>
          <p:cNvPr id="11271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F57BC-2B4C-49A6-BAA2-EAC22CC3519F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>
              <a:latin typeface="Lucida Sans Unicode" pitchFamily="34" charset="0"/>
            </a:endParaRPr>
          </a:p>
        </p:txBody>
      </p:sp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214688"/>
            <a:ext cx="2889250" cy="1000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127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8856" y="5538810"/>
            <a:ext cx="6972300" cy="1033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79" y="0"/>
            <a:ext cx="3443283" cy="928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rgbClr val="FFFF00"/>
                </a:solidFill>
              </a:rPr>
              <a:t>Запис макросу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5720" y="214290"/>
            <a:ext cx="4857784" cy="642942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600" dirty="0" err="1" smtClean="0"/>
              <a:t>Запис</a:t>
            </a:r>
            <a:r>
              <a:rPr lang="ru-RU" sz="1600" dirty="0" smtClean="0"/>
              <a:t> </a:t>
            </a:r>
            <a:r>
              <a:rPr lang="ru-RU" sz="1600" dirty="0" smtClean="0"/>
              <a:t>макросу </a:t>
            </a:r>
            <a:r>
              <a:rPr lang="ru-RU" sz="1600" dirty="0" err="1" smtClean="0"/>
              <a:t>здійснюється</a:t>
            </a:r>
            <a:r>
              <a:rPr lang="ru-RU" sz="1600" dirty="0" smtClean="0"/>
              <a:t> за таким алгоритмом:</a:t>
            </a:r>
          </a:p>
          <a:p>
            <a:pPr marL="176213" lvl="2" indent="-176213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1600" dirty="0" smtClean="0"/>
              <a:t>Виконати Розробник =&gt; Код =&gt; </a:t>
            </a:r>
            <a:r>
              <a:rPr lang="ru-RU" sz="1600" dirty="0" err="1" smtClean="0"/>
              <a:t>Записати</a:t>
            </a:r>
            <a:r>
              <a:rPr lang="ru-RU" sz="1600" dirty="0" smtClean="0"/>
              <a:t> макрос </a:t>
            </a:r>
          </a:p>
          <a:p>
            <a:pPr marL="176213" lvl="2" indent="-176213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1600" dirty="0" err="1" smtClean="0"/>
              <a:t>Установити</a:t>
            </a:r>
            <a:r>
              <a:rPr lang="ru-RU" sz="1600" dirty="0" smtClean="0"/>
              <a:t> у вікні </a:t>
            </a:r>
            <a:r>
              <a:rPr lang="ru-RU" sz="1600" dirty="0" err="1" smtClean="0"/>
              <a:t>Запис</a:t>
            </a:r>
            <a:r>
              <a:rPr lang="ru-RU" sz="1600" dirty="0" smtClean="0"/>
              <a:t> макросу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властивостей</a:t>
            </a:r>
            <a:r>
              <a:rPr lang="ru-RU" sz="1600" dirty="0" smtClean="0"/>
              <a:t> макросу:</a:t>
            </a:r>
          </a:p>
          <a:p>
            <a:pPr marL="530225" lvl="3" indent="-265113" algn="just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arenR"/>
              <a:defRPr/>
            </a:pPr>
            <a:r>
              <a:rPr lang="ru-RU" dirty="0" smtClean="0"/>
              <a:t>Увести в поле </a:t>
            </a:r>
            <a:r>
              <a:rPr lang="ru-RU" dirty="0" err="1" smtClean="0"/>
              <a:t>Ім'я</a:t>
            </a:r>
            <a:r>
              <a:rPr lang="ru-RU" dirty="0" smtClean="0"/>
              <a:t> макросу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макросу</a:t>
            </a:r>
            <a:r>
              <a:rPr lang="ru-RU" dirty="0" smtClean="0"/>
              <a:t>, яка повинна </a:t>
            </a:r>
            <a:r>
              <a:rPr lang="ru-RU" dirty="0" err="1" smtClean="0"/>
              <a:t>відображати</a:t>
            </a:r>
            <a:r>
              <a:rPr lang="ru-RU" dirty="0" smtClean="0"/>
              <a:t> суть </a:t>
            </a:r>
            <a:r>
              <a:rPr lang="ru-RU" dirty="0" err="1" smtClean="0"/>
              <a:t>виконуваних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. </a:t>
            </a:r>
            <a:r>
              <a:rPr lang="ru-RU" dirty="0" smtClean="0"/>
              <a:t>Слід </a:t>
            </a:r>
            <a:r>
              <a:rPr lang="ru-RU" dirty="0" err="1" smtClean="0"/>
              <a:t>пам'ятати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ім'я макросу повинно </a:t>
            </a:r>
            <a:r>
              <a:rPr lang="ru-RU" dirty="0" err="1" smtClean="0"/>
              <a:t>починатися</a:t>
            </a:r>
            <a:r>
              <a:rPr lang="ru-RU" dirty="0" smtClean="0"/>
              <a:t> з </a:t>
            </a:r>
            <a:r>
              <a:rPr lang="ru-RU" dirty="0" err="1" smtClean="0"/>
              <a:t>літери</a:t>
            </a:r>
            <a:r>
              <a:rPr lang="ru-RU" dirty="0" smtClean="0"/>
              <a:t> та не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пропусків</a:t>
            </a:r>
            <a:r>
              <a:rPr lang="ru-RU" dirty="0" smtClean="0"/>
              <a:t>.</a:t>
            </a:r>
          </a:p>
          <a:p>
            <a:pPr marL="530225" lvl="3" indent="-265113" algn="just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arenR"/>
              <a:defRPr/>
            </a:pPr>
            <a:r>
              <a:rPr lang="ru-RU" dirty="0" err="1" smtClean="0"/>
              <a:t>Задати</a:t>
            </a:r>
            <a:r>
              <a:rPr lang="ru-RU" dirty="0" smtClean="0"/>
              <a:t> шаблон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макросу, </a:t>
            </a:r>
            <a:r>
              <a:rPr lang="ru-RU" dirty="0" err="1" smtClean="0"/>
              <a:t>вибравши</a:t>
            </a:r>
            <a:r>
              <a:rPr lang="ru-RU" dirty="0" smtClean="0"/>
              <a:t>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у списку </a:t>
            </a:r>
            <a:r>
              <a:rPr lang="ru-RU" dirty="0" err="1" smtClean="0"/>
              <a:t>Зберегти</a:t>
            </a:r>
            <a:r>
              <a:rPr lang="ru-RU" dirty="0" smtClean="0"/>
              <a:t> макрос у - для всіх </a:t>
            </a:r>
            <a:r>
              <a:rPr lang="ru-RU" dirty="0" err="1" smtClean="0"/>
              <a:t>документів</a:t>
            </a:r>
            <a:r>
              <a:rPr lang="ru-RU" dirty="0" smtClean="0"/>
              <a:t> у </a:t>
            </a:r>
            <a:r>
              <a:rPr lang="ru-RU" dirty="0" err="1" smtClean="0"/>
              <a:t>шаблоні</a:t>
            </a:r>
            <a:r>
              <a:rPr lang="ru-RU" dirty="0" smtClean="0"/>
              <a:t> </a:t>
            </a:r>
            <a:r>
              <a:rPr lang="en-US" dirty="0" smtClean="0"/>
              <a:t>Normal</a:t>
            </a:r>
            <a:r>
              <a:rPr lang="ru-RU" dirty="0" smtClean="0"/>
              <a:t>.</a:t>
            </a:r>
            <a:r>
              <a:rPr lang="en-US" dirty="0" err="1" smtClean="0"/>
              <a:t>dotm</a:t>
            </a:r>
            <a:r>
              <a:rPr lang="ru-RU" dirty="0" smtClean="0"/>
              <a:t> або для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у </a:t>
            </a:r>
            <a:r>
              <a:rPr lang="ru-RU" dirty="0" err="1" smtClean="0"/>
              <a:t>вказаному</a:t>
            </a:r>
            <a:r>
              <a:rPr lang="ru-RU" dirty="0" smtClean="0"/>
              <a:t> </a:t>
            </a:r>
            <a:r>
              <a:rPr lang="ru-RU" dirty="0" err="1" smtClean="0"/>
              <a:t>шаблоні</a:t>
            </a:r>
            <a:r>
              <a:rPr lang="ru-RU" dirty="0" smtClean="0"/>
              <a:t>.</a:t>
            </a:r>
          </a:p>
          <a:p>
            <a:pPr marL="530225" lvl="3" indent="-265113" algn="just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arenR"/>
              <a:defRPr/>
            </a:pPr>
            <a:r>
              <a:rPr lang="ru-RU" dirty="0" smtClean="0"/>
              <a:t>Увести за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стислий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макросу в поле </a:t>
            </a:r>
            <a:r>
              <a:rPr lang="ru-RU" dirty="0" err="1" smtClean="0"/>
              <a:t>Опис</a:t>
            </a:r>
            <a:r>
              <a:rPr lang="ru-RU" dirty="0" smtClean="0"/>
              <a:t>. </a:t>
            </a:r>
            <a:r>
              <a:rPr lang="ru-RU" dirty="0" smtClean="0"/>
              <a:t>Текст цього </a:t>
            </a:r>
            <a:r>
              <a:rPr lang="ru-RU" dirty="0" err="1" smtClean="0"/>
              <a:t>опису</a:t>
            </a:r>
            <a:r>
              <a:rPr lang="ru-RU" dirty="0" smtClean="0"/>
              <a:t> буде </a:t>
            </a:r>
            <a:r>
              <a:rPr lang="ru-RU" dirty="0" err="1" smtClean="0"/>
              <a:t>відображатися</a:t>
            </a:r>
            <a:r>
              <a:rPr lang="ru-RU" dirty="0" smtClean="0"/>
              <a:t> під час </a:t>
            </a:r>
            <a:r>
              <a:rPr lang="ru-RU" dirty="0" err="1" smtClean="0"/>
              <a:t>наведення</a:t>
            </a:r>
            <a:r>
              <a:rPr lang="ru-RU" dirty="0" smtClean="0"/>
              <a:t> </a:t>
            </a:r>
            <a:r>
              <a:rPr lang="ru-RU" dirty="0" err="1" smtClean="0"/>
              <a:t>вказівника</a:t>
            </a:r>
            <a:r>
              <a:rPr lang="ru-RU" dirty="0" smtClean="0"/>
              <a:t> на кнопку </a:t>
            </a:r>
            <a:r>
              <a:rPr lang="ru-RU" dirty="0" err="1" smtClean="0"/>
              <a:t>виклику</a:t>
            </a:r>
            <a:r>
              <a:rPr lang="ru-RU" dirty="0" smtClean="0"/>
              <a:t> макросу як </a:t>
            </a:r>
            <a:r>
              <a:rPr lang="ru-RU" dirty="0" err="1" smtClean="0"/>
              <a:t>спливаюча</a:t>
            </a:r>
            <a:r>
              <a:rPr lang="ru-RU" dirty="0" smtClean="0"/>
              <a:t> </a:t>
            </a:r>
            <a:r>
              <a:rPr lang="ru-RU" dirty="0" err="1" smtClean="0"/>
              <a:t>підказка</a:t>
            </a:r>
            <a:r>
              <a:rPr lang="ru-RU" dirty="0" smtClean="0"/>
              <a:t>. Тому </a:t>
            </a:r>
            <a:r>
              <a:rPr lang="ru-RU" dirty="0" err="1" smtClean="0"/>
              <a:t>бажано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цього тексту не </a:t>
            </a:r>
            <a:r>
              <a:rPr lang="ru-RU" dirty="0" err="1" smtClean="0"/>
              <a:t>перевищувала</a:t>
            </a:r>
            <a:r>
              <a:rPr lang="ru-RU" dirty="0" smtClean="0"/>
              <a:t> 100 </a:t>
            </a:r>
            <a:r>
              <a:rPr lang="ru-RU" dirty="0" err="1" smtClean="0"/>
              <a:t>символів</a:t>
            </a:r>
            <a:r>
              <a:rPr lang="ru-RU" dirty="0" smtClean="0"/>
              <a:t>.</a:t>
            </a:r>
          </a:p>
          <a:p>
            <a:pPr marL="530225" lvl="3" indent="-265113" algn="just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arenR"/>
              <a:defRPr/>
            </a:pPr>
            <a:r>
              <a:rPr lang="ru-RU" dirty="0" err="1" smtClean="0"/>
              <a:t>Вибрати</a:t>
            </a:r>
            <a:r>
              <a:rPr lang="ru-RU" dirty="0" smtClean="0"/>
              <a:t> в </a:t>
            </a:r>
            <a:r>
              <a:rPr lang="ru-RU" dirty="0" err="1" smtClean="0"/>
              <a:t>розділі</a:t>
            </a:r>
            <a:r>
              <a:rPr lang="ru-RU" dirty="0" smtClean="0"/>
              <a:t> </a:t>
            </a:r>
            <a:r>
              <a:rPr lang="ru-RU" dirty="0" err="1" smtClean="0"/>
              <a:t>Призначити</a:t>
            </a:r>
            <a:r>
              <a:rPr lang="ru-RU" dirty="0" smtClean="0"/>
              <a:t> макрос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запропонованих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виклику</a:t>
            </a:r>
            <a:r>
              <a:rPr lang="ru-RU" dirty="0" smtClean="0"/>
              <a:t> макросу — кнопкою чи </a:t>
            </a:r>
            <a:r>
              <a:rPr lang="ru-RU" dirty="0" err="1" smtClean="0"/>
              <a:t>сполученням</a:t>
            </a:r>
            <a:r>
              <a:rPr lang="ru-RU" dirty="0" smtClean="0"/>
              <a:t> </a:t>
            </a:r>
            <a:r>
              <a:rPr lang="ru-RU" dirty="0" err="1" smtClean="0"/>
              <a:t>клавіш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відкриє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діалогове</a:t>
            </a:r>
            <a:r>
              <a:rPr lang="ru-RU" dirty="0" smtClean="0"/>
              <a:t> </a:t>
            </a:r>
            <a:r>
              <a:rPr lang="ru-RU" dirty="0" err="1" smtClean="0"/>
              <a:t>вікно</a:t>
            </a:r>
            <a:r>
              <a:rPr lang="ru-RU" dirty="0" smtClean="0"/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/>
          </a:p>
        </p:txBody>
      </p:sp>
      <p:pic>
        <p:nvPicPr>
          <p:cNvPr id="1229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214942" y="3071810"/>
            <a:ext cx="3897650" cy="2894013"/>
          </a:xfrm>
        </p:spPr>
      </p:pic>
      <p:sp>
        <p:nvSpPr>
          <p:cNvPr id="12294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6822E-BE21-4CED-ABBF-8DAEC1910A07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>
              <a:latin typeface="Lucida Sans Unicode" pitchFamily="34" charset="0"/>
            </a:endParaRPr>
          </a:p>
        </p:txBody>
      </p:sp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16569" y="1214429"/>
            <a:ext cx="3302003" cy="11430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571480"/>
            <a:ext cx="3000375" cy="51720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400" dirty="0" smtClean="0">
                <a:latin typeface="Calibri" pitchFamily="34" charset="0"/>
              </a:rPr>
              <a:t> Налаштувати </a:t>
            </a:r>
            <a:r>
              <a:rPr lang="ru-RU" sz="1400" dirty="0" err="1" smtClean="0">
                <a:latin typeface="Calibri" pitchFamily="34" charset="0"/>
              </a:rPr>
              <a:t>параметри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виклику</a:t>
            </a:r>
            <a:r>
              <a:rPr lang="ru-RU" sz="1400" dirty="0" smtClean="0">
                <a:latin typeface="Calibri" pitchFamily="34" charset="0"/>
              </a:rPr>
              <a:t> макросу </a:t>
            </a:r>
            <a:r>
              <a:rPr lang="ru-RU" sz="1400" dirty="0" err="1" smtClean="0">
                <a:latin typeface="Calibri" pitchFamily="34" charset="0"/>
              </a:rPr>
              <a:t>залежно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від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вибраного</a:t>
            </a:r>
            <a:r>
              <a:rPr lang="ru-RU" sz="1400" dirty="0" smtClean="0">
                <a:latin typeface="Calibri" pitchFamily="34" charset="0"/>
              </a:rPr>
              <a:t> способу: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400" dirty="0" smtClean="0">
                <a:latin typeface="Calibri" pitchFamily="34" charset="0"/>
              </a:rPr>
              <a:t>• </a:t>
            </a:r>
            <a:r>
              <a:rPr lang="ru-RU" sz="1400" b="1" dirty="0" smtClean="0">
                <a:solidFill>
                  <a:srgbClr val="FF0000"/>
                </a:solidFill>
                <a:latin typeface="Calibri" pitchFamily="34" charset="0"/>
              </a:rPr>
              <a:t>кнопкою</a:t>
            </a:r>
            <a:r>
              <a:rPr lang="ru-RU" sz="1400" dirty="0" smtClean="0">
                <a:latin typeface="Calibri" pitchFamily="34" charset="0"/>
              </a:rPr>
              <a:t> :</a:t>
            </a:r>
          </a:p>
          <a:p>
            <a:pPr marL="228600" lvl="4" eaLnBrk="1" fontAlgn="auto" hangingPunct="1"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ru-RU" sz="1400" dirty="0" err="1" smtClean="0">
                <a:latin typeface="Calibri" pitchFamily="34" charset="0"/>
              </a:rPr>
              <a:t>Вибрати</a:t>
            </a:r>
            <a:r>
              <a:rPr lang="ru-RU" sz="1400" dirty="0" smtClean="0">
                <a:latin typeface="Calibri" pitchFamily="34" charset="0"/>
              </a:rPr>
              <a:t> в списку </a:t>
            </a:r>
            <a:r>
              <a:rPr lang="ru-RU" sz="1400" dirty="0" err="1" smtClean="0">
                <a:latin typeface="Calibri" pitchFamily="34" charset="0"/>
              </a:rPr>
              <a:t>Настроювання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панелі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швидкого</a:t>
            </a:r>
            <a:r>
              <a:rPr lang="ru-RU" sz="1400" dirty="0" smtClean="0">
                <a:latin typeface="Calibri" pitchFamily="34" charset="0"/>
              </a:rPr>
              <a:t> доступу вікна </a:t>
            </a:r>
            <a:r>
              <a:rPr lang="ru-RU" sz="1400" dirty="0" err="1" smtClean="0">
                <a:latin typeface="Calibri" pitchFamily="34" charset="0"/>
              </a:rPr>
              <a:t>Параметри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Word</a:t>
            </a:r>
            <a:r>
              <a:rPr lang="ru-RU" sz="1400" dirty="0" smtClean="0">
                <a:latin typeface="Calibri" pitchFamily="34" charset="0"/>
              </a:rPr>
              <a:t> документ (або всі </a:t>
            </a:r>
            <a:r>
              <a:rPr lang="ru-RU" sz="1400" dirty="0" err="1" smtClean="0">
                <a:latin typeface="Calibri" pitchFamily="34" charset="0"/>
              </a:rPr>
              <a:t>документи</a:t>
            </a:r>
            <a:r>
              <a:rPr lang="ru-RU" sz="1400" dirty="0" smtClean="0">
                <a:latin typeface="Calibri" pitchFamily="34" charset="0"/>
              </a:rPr>
              <a:t>), для </a:t>
            </a:r>
            <a:r>
              <a:rPr lang="ru-RU" sz="1400" dirty="0" err="1" smtClean="0">
                <a:latin typeface="Calibri" pitchFamily="34" charset="0"/>
              </a:rPr>
              <a:t>якого</a:t>
            </a:r>
            <a:r>
              <a:rPr lang="ru-RU" sz="1400" dirty="0" smtClean="0">
                <a:latin typeface="Calibri" pitchFamily="34" charset="0"/>
              </a:rPr>
              <a:t> потрібно </a:t>
            </a:r>
            <a:r>
              <a:rPr lang="ru-RU" sz="1400" dirty="0" err="1" smtClean="0">
                <a:latin typeface="Calibri" pitchFamily="34" charset="0"/>
              </a:rPr>
              <a:t>додати</a:t>
            </a:r>
            <a:r>
              <a:rPr lang="ru-RU" sz="1400" dirty="0" smtClean="0">
                <a:latin typeface="Calibri" pitchFamily="34" charset="0"/>
              </a:rPr>
              <a:t> кнопку </a:t>
            </a:r>
            <a:r>
              <a:rPr lang="ru-RU" sz="1400" dirty="0" err="1" smtClean="0">
                <a:latin typeface="Calibri" pitchFamily="34" charset="0"/>
              </a:rPr>
              <a:t>виклику</a:t>
            </a:r>
            <a:r>
              <a:rPr lang="ru-RU" sz="1400" dirty="0" smtClean="0">
                <a:latin typeface="Calibri" pitchFamily="34" charset="0"/>
              </a:rPr>
              <a:t> макросу на панель </a:t>
            </a:r>
            <a:r>
              <a:rPr lang="ru-RU" sz="1400" dirty="0" err="1" smtClean="0">
                <a:latin typeface="Calibri" pitchFamily="34" charset="0"/>
              </a:rPr>
              <a:t>швидкого</a:t>
            </a:r>
            <a:r>
              <a:rPr lang="ru-RU" sz="1400" dirty="0" smtClean="0">
                <a:latin typeface="Calibri" pitchFamily="34" charset="0"/>
              </a:rPr>
              <a:t> доступу.</a:t>
            </a:r>
          </a:p>
          <a:p>
            <a:pPr marL="228600" lvl="4" eaLnBrk="1" fontAlgn="auto" hangingPunct="1"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ru-RU" sz="1400" dirty="0" err="1" smtClean="0">
                <a:latin typeface="Calibri" pitchFamily="34" charset="0"/>
              </a:rPr>
              <a:t>Вибрати</a:t>
            </a:r>
            <a:r>
              <a:rPr lang="ru-RU" sz="1400" dirty="0" smtClean="0">
                <a:latin typeface="Calibri" pitchFamily="34" charset="0"/>
              </a:rPr>
              <a:t> в списку </a:t>
            </a:r>
            <a:r>
              <a:rPr lang="ru-RU" sz="1400" dirty="0" err="1" smtClean="0">
                <a:latin typeface="Calibri" pitchFamily="34" charset="0"/>
              </a:rPr>
              <a:t>Роздільник</a:t>
            </a:r>
            <a:r>
              <a:rPr lang="ru-RU" sz="1400" dirty="0" smtClean="0">
                <a:latin typeface="Calibri" pitchFamily="34" charset="0"/>
              </a:rPr>
              <a:t> ім'я макросу, </a:t>
            </a:r>
            <a:r>
              <a:rPr lang="ru-RU" sz="1400" dirty="0" err="1" smtClean="0">
                <a:latin typeface="Calibri" pitchFamily="34" charset="0"/>
              </a:rPr>
              <a:t>який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записується</a:t>
            </a:r>
            <a:r>
              <a:rPr lang="ru-RU" sz="1400" dirty="0" smtClean="0">
                <a:latin typeface="Calibri" pitchFamily="34" charset="0"/>
              </a:rPr>
              <a:t>.</a:t>
            </a:r>
          </a:p>
          <a:p>
            <a:pPr marL="228600" lvl="4" eaLnBrk="1" fontAlgn="auto" hangingPunct="1"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ru-RU" sz="1400" dirty="0" err="1" smtClean="0">
                <a:latin typeface="Calibri" pitchFamily="34" charset="0"/>
              </a:rPr>
              <a:t>Вибрати</a:t>
            </a:r>
            <a:r>
              <a:rPr lang="ru-RU" sz="1400" dirty="0" smtClean="0">
                <a:latin typeface="Calibri" pitchFamily="34" charset="0"/>
              </a:rPr>
              <a:t> кнопку </a:t>
            </a:r>
            <a:r>
              <a:rPr lang="ru-RU" sz="1400" dirty="0" err="1" smtClean="0">
                <a:latin typeface="Calibri" pitchFamily="34" charset="0"/>
              </a:rPr>
              <a:t>Додати</a:t>
            </a:r>
            <a:r>
              <a:rPr lang="ru-RU" sz="1400" dirty="0" smtClean="0">
                <a:latin typeface="Calibri" pitchFamily="34" charset="0"/>
              </a:rPr>
              <a:t>.</a:t>
            </a:r>
          </a:p>
          <a:p>
            <a:pPr marL="228600" lvl="4" eaLnBrk="1" fontAlgn="auto" hangingPunct="1"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ru-RU" sz="1400" dirty="0" smtClean="0">
                <a:latin typeface="Calibri" pitchFamily="34" charset="0"/>
              </a:rPr>
              <a:t>Змінити за </a:t>
            </a:r>
            <a:r>
              <a:rPr lang="ru-RU" sz="1400" dirty="0" err="1" smtClean="0">
                <a:latin typeface="Calibri" pitchFamily="34" charset="0"/>
              </a:rPr>
              <a:t>бажанням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місце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розміщення</a:t>
            </a:r>
            <a:r>
              <a:rPr lang="ru-RU" sz="1400" dirty="0" smtClean="0">
                <a:latin typeface="Calibri" pitchFamily="34" charset="0"/>
              </a:rPr>
              <a:t> кнопки макросу на </a:t>
            </a:r>
            <a:r>
              <a:rPr lang="ru-RU" sz="1400" dirty="0" err="1" smtClean="0">
                <a:latin typeface="Calibri" pitchFamily="34" charset="0"/>
              </a:rPr>
              <a:t>панелі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швидкого</a:t>
            </a:r>
            <a:r>
              <a:rPr lang="ru-RU" sz="1400" dirty="0" smtClean="0">
                <a:latin typeface="Calibri" pitchFamily="34" charset="0"/>
              </a:rPr>
              <a:t> доступу кнопками Вверх і Вниз та </a:t>
            </a:r>
            <a:r>
              <a:rPr lang="ru-RU" sz="1400" dirty="0" err="1" smtClean="0">
                <a:latin typeface="Calibri" pitchFamily="34" charset="0"/>
              </a:rPr>
              <a:t>зображення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err="1" smtClean="0">
                <a:latin typeface="Calibri" pitchFamily="34" charset="0"/>
              </a:rPr>
              <a:t>цієї</a:t>
            </a:r>
            <a:r>
              <a:rPr lang="ru-RU" sz="1400" dirty="0" smtClean="0">
                <a:latin typeface="Calibri" pitchFamily="34" charset="0"/>
              </a:rPr>
              <a:t> кнопки, </a:t>
            </a:r>
            <a:r>
              <a:rPr lang="ru-RU" sz="1400" dirty="0" err="1" smtClean="0">
                <a:latin typeface="Calibri" pitchFamily="34" charset="0"/>
              </a:rPr>
              <a:t>вибравши</a:t>
            </a:r>
            <a:r>
              <a:rPr lang="ru-RU" sz="1400" dirty="0" smtClean="0">
                <a:latin typeface="Calibri" pitchFamily="34" charset="0"/>
              </a:rPr>
              <a:t> кнопку Змінити. </a:t>
            </a:r>
            <a:endParaRPr lang="ru-RU" sz="1400" dirty="0" smtClean="0">
              <a:latin typeface="Calibri" pitchFamily="34" charset="0"/>
            </a:endParaRPr>
          </a:p>
          <a:p>
            <a:pPr marL="228600" lvl="4" eaLnBrk="1" fontAlgn="auto" hangingPunct="1"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ru-RU" sz="1400" dirty="0" err="1" smtClean="0">
                <a:latin typeface="Calibri" pitchFamily="34" charset="0"/>
              </a:rPr>
              <a:t>Вибрати</a:t>
            </a:r>
            <a:r>
              <a:rPr lang="ru-RU" sz="1400" dirty="0" smtClean="0">
                <a:latin typeface="Calibri" pitchFamily="34" charset="0"/>
              </a:rPr>
              <a:t> кнопку ОК.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000" dirty="0">
              <a:latin typeface="Calibri" pitchFamily="34" charset="0"/>
            </a:endParaRP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3224213" y="476250"/>
            <a:ext cx="5884862" cy="4803775"/>
          </a:xfrm>
        </p:spPr>
      </p:pic>
      <p:sp>
        <p:nvSpPr>
          <p:cNvPr id="14340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963D0-C64B-453D-A101-3263BB31A872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85786" y="1285860"/>
            <a:ext cx="7772400" cy="2930770"/>
          </a:xfrm>
        </p:spPr>
        <p:txBody>
          <a:bodyPr>
            <a:noAutofit/>
          </a:bodyPr>
          <a:lstStyle/>
          <a:p>
            <a:pPr algn="ctr"/>
            <a:r>
              <a:rPr lang="ru-RU" sz="6600" b="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Шаблони</a:t>
            </a:r>
            <a:r>
              <a:rPr lang="ru-RU" sz="6600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документів</a:t>
            </a:r>
            <a:r>
              <a:rPr lang="ru-RU" sz="6600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робота з ними</a:t>
            </a:r>
            <a:endParaRPr lang="uk-UA" sz="6600" b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142852"/>
            <a:ext cx="4357718" cy="6715148"/>
          </a:xfrm>
          <a:solidFill>
            <a:schemeClr val="accent5">
              <a:lumMod val="75000"/>
            </a:schemeClr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500" b="1" dirty="0" smtClean="0">
                <a:solidFill>
                  <a:srgbClr val="FF0000"/>
                </a:solidFill>
              </a:rPr>
              <a:t>• </a:t>
            </a:r>
            <a:r>
              <a:rPr lang="ru-RU" sz="1500" b="1" dirty="0" err="1" smtClean="0">
                <a:solidFill>
                  <a:srgbClr val="FF0000"/>
                </a:solidFill>
              </a:rPr>
              <a:t>сполученням</a:t>
            </a:r>
            <a:r>
              <a:rPr lang="ru-RU" sz="1500" b="1" dirty="0" smtClean="0">
                <a:solidFill>
                  <a:srgbClr val="FF0000"/>
                </a:solidFill>
              </a:rPr>
              <a:t> </a:t>
            </a:r>
            <a:r>
              <a:rPr lang="ru-RU" sz="1500" b="1" dirty="0" err="1" smtClean="0">
                <a:solidFill>
                  <a:srgbClr val="FF0000"/>
                </a:solidFill>
              </a:rPr>
              <a:t>клавіш</a:t>
            </a:r>
            <a:r>
              <a:rPr lang="ru-RU" sz="1500" b="1" dirty="0" smtClean="0">
                <a:solidFill>
                  <a:srgbClr val="FF0000"/>
                </a:solidFill>
              </a:rPr>
              <a:t> </a:t>
            </a:r>
          </a:p>
          <a:p>
            <a:pPr marL="447675" lvl="5" indent="-180975" algn="just">
              <a:buFont typeface="+mj-lt"/>
              <a:buAutoNum type="arabicParenR"/>
              <a:defRPr/>
            </a:pPr>
            <a:r>
              <a:rPr lang="ru-RU" sz="1500" dirty="0" err="1" smtClean="0"/>
              <a:t>Вибрати</a:t>
            </a:r>
            <a:r>
              <a:rPr lang="ru-RU" sz="1500" dirty="0" smtClean="0"/>
              <a:t> в </a:t>
            </a:r>
            <a:r>
              <a:rPr lang="ru-RU" sz="1500" dirty="0" err="1" smtClean="0"/>
              <a:t>полі</a:t>
            </a:r>
            <a:r>
              <a:rPr lang="ru-RU" sz="1500" dirty="0" smtClean="0"/>
              <a:t> </a:t>
            </a:r>
            <a:r>
              <a:rPr lang="ru-RU" sz="1500" dirty="0" err="1" smtClean="0"/>
              <a:t>Команди</a:t>
            </a:r>
            <a:r>
              <a:rPr lang="ru-RU" sz="1500" dirty="0" smtClean="0"/>
              <a:t> ім'я макросу, </a:t>
            </a:r>
            <a:r>
              <a:rPr lang="ru-RU" sz="1500" dirty="0" err="1" smtClean="0"/>
              <a:t>який</a:t>
            </a:r>
            <a:r>
              <a:rPr lang="ru-RU" sz="1500" dirty="0" smtClean="0"/>
              <a:t> </a:t>
            </a:r>
            <a:r>
              <a:rPr lang="ru-RU" sz="1500" dirty="0" err="1" smtClean="0"/>
              <a:t>записується</a:t>
            </a:r>
            <a:r>
              <a:rPr lang="ru-RU" sz="1500" dirty="0" smtClean="0"/>
              <a:t>.</a:t>
            </a:r>
          </a:p>
          <a:p>
            <a:pPr marL="447675" lvl="5" indent="-180975" algn="just">
              <a:buFont typeface="+mj-lt"/>
              <a:buAutoNum type="arabicParenR"/>
              <a:defRPr/>
            </a:pPr>
            <a:r>
              <a:rPr lang="ru-RU" sz="1500" dirty="0" smtClean="0"/>
              <a:t>Увести в поле </a:t>
            </a:r>
            <a:r>
              <a:rPr lang="ru-RU" sz="1500" dirty="0" err="1" smtClean="0"/>
              <a:t>Нове</a:t>
            </a:r>
            <a:r>
              <a:rPr lang="ru-RU" sz="1500" dirty="0" smtClean="0"/>
              <a:t> сполучення </a:t>
            </a:r>
            <a:r>
              <a:rPr lang="ru-RU" sz="1500" dirty="0" err="1" smtClean="0"/>
              <a:t>клавіш</a:t>
            </a:r>
            <a:r>
              <a:rPr lang="ru-RU" sz="1500" dirty="0" smtClean="0"/>
              <a:t> </a:t>
            </a:r>
            <a:r>
              <a:rPr lang="ru-RU" sz="1500" dirty="0" err="1" smtClean="0"/>
              <a:t>бажане</a:t>
            </a:r>
            <a:r>
              <a:rPr lang="ru-RU" sz="1500" dirty="0" smtClean="0"/>
              <a:t> </a:t>
            </a:r>
            <a:r>
              <a:rPr lang="ru-RU" sz="1500" dirty="0" err="1" smtClean="0"/>
              <a:t>сполучення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клавіш</a:t>
            </a:r>
            <a:r>
              <a:rPr lang="ru-RU" sz="1500" dirty="0" smtClean="0"/>
              <a:t> або натиснути </a:t>
            </a:r>
            <a:r>
              <a:rPr lang="ru-RU" sz="1500" dirty="0" err="1" smtClean="0"/>
              <a:t>його</a:t>
            </a:r>
            <a:r>
              <a:rPr lang="ru-RU" sz="1500" dirty="0" smtClean="0"/>
              <a:t> на клавіатурі.</a:t>
            </a:r>
            <a:endParaRPr lang="ru-RU" sz="1500" dirty="0" smtClean="0"/>
          </a:p>
          <a:p>
            <a:pPr marL="447675" lvl="5" indent="-180975" algn="just">
              <a:buFont typeface="+mj-lt"/>
              <a:buAutoNum type="arabicParenR"/>
              <a:defRPr/>
            </a:pPr>
            <a:r>
              <a:rPr lang="ru-RU" sz="1500" dirty="0" err="1" smtClean="0"/>
              <a:t>Вибрати</a:t>
            </a:r>
            <a:r>
              <a:rPr lang="ru-RU" sz="1500" dirty="0" smtClean="0"/>
              <a:t> кнопку </a:t>
            </a:r>
            <a:r>
              <a:rPr lang="ru-RU" sz="1500" dirty="0" err="1" smtClean="0"/>
              <a:t>Призначити</a:t>
            </a:r>
            <a:r>
              <a:rPr lang="ru-RU" sz="1500" dirty="0" smtClean="0"/>
              <a:t>.</a:t>
            </a:r>
          </a:p>
          <a:p>
            <a:pPr marL="447675" lvl="5" indent="-180975" algn="just">
              <a:buFont typeface="+mj-lt"/>
              <a:buAutoNum type="arabicParenR"/>
              <a:defRPr/>
            </a:pPr>
            <a:r>
              <a:rPr lang="ru-RU" sz="1500" dirty="0" err="1" smtClean="0"/>
              <a:t>Вибрати</a:t>
            </a:r>
            <a:r>
              <a:rPr lang="ru-RU" sz="1500" dirty="0" smtClean="0"/>
              <a:t> кнопку </a:t>
            </a:r>
            <a:r>
              <a:rPr lang="ru-RU" sz="1500" dirty="0" err="1" smtClean="0"/>
              <a:t>Закрити</a:t>
            </a:r>
            <a:r>
              <a:rPr lang="ru-RU" sz="1500" dirty="0" smtClean="0"/>
              <a:t>, </a:t>
            </a:r>
            <a:r>
              <a:rPr lang="ru-RU" sz="1500" dirty="0" err="1" smtClean="0"/>
              <a:t>щоб</a:t>
            </a:r>
            <a:r>
              <a:rPr lang="ru-RU" sz="1500" dirty="0" smtClean="0"/>
              <a:t> </a:t>
            </a:r>
            <a:r>
              <a:rPr lang="ru-RU" sz="1500" dirty="0" err="1" smtClean="0"/>
              <a:t>розпочати</a:t>
            </a:r>
            <a:r>
              <a:rPr lang="ru-RU" sz="1500" dirty="0" smtClean="0"/>
              <a:t> запис макросу.</a:t>
            </a:r>
            <a:endParaRPr lang="ru-RU" sz="15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500" dirty="0" smtClean="0"/>
              <a:t>4. </a:t>
            </a:r>
            <a:r>
              <a:rPr lang="ru-RU" sz="1500" dirty="0" smtClean="0"/>
              <a:t>Виконати </a:t>
            </a:r>
            <a:r>
              <a:rPr lang="ru-RU" sz="1500" dirty="0" err="1" smtClean="0"/>
              <a:t>послідовно</a:t>
            </a:r>
            <a:r>
              <a:rPr lang="ru-RU" sz="1500" dirty="0" smtClean="0"/>
              <a:t> </a:t>
            </a:r>
            <a:r>
              <a:rPr lang="ru-RU" sz="1500" dirty="0" err="1" smtClean="0"/>
              <a:t>дії</a:t>
            </a:r>
            <a:r>
              <a:rPr lang="ru-RU" sz="1500" dirty="0" smtClean="0"/>
              <a:t> з </a:t>
            </a:r>
            <a:r>
              <a:rPr lang="ru-RU" sz="1500" dirty="0" err="1" smtClean="0"/>
              <a:t>опрацювання</a:t>
            </a:r>
            <a:r>
              <a:rPr lang="ru-RU" sz="1500" dirty="0" smtClean="0"/>
              <a:t> документа, </a:t>
            </a:r>
            <a:r>
              <a:rPr lang="ru-RU" sz="1500" dirty="0" err="1" smtClean="0"/>
              <a:t>які</a:t>
            </a:r>
            <a:r>
              <a:rPr lang="ru-RU" sz="1500" dirty="0" smtClean="0"/>
              <a:t> потрібно </a:t>
            </a:r>
            <a:r>
              <a:rPr lang="ru-RU" sz="1500" dirty="0" err="1" smtClean="0"/>
              <a:t>записати</a:t>
            </a:r>
            <a:r>
              <a:rPr lang="ru-RU" sz="1500" dirty="0" smtClean="0"/>
              <a:t> в макрос.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500" dirty="0" err="1" smtClean="0"/>
              <a:t>Запис</a:t>
            </a:r>
            <a:r>
              <a:rPr lang="ru-RU" sz="1500" dirty="0" smtClean="0"/>
              <a:t> макросу за потреби можна </a:t>
            </a:r>
            <a:r>
              <a:rPr lang="ru-RU" sz="1500" dirty="0" err="1" smtClean="0"/>
              <a:t>тимчасово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призупинити</a:t>
            </a:r>
            <a:r>
              <a:rPr lang="ru-RU" sz="1500" dirty="0" smtClean="0"/>
              <a:t> (</a:t>
            </a:r>
            <a:r>
              <a:rPr lang="ru-RU" sz="1500" b="1" dirty="0" smtClean="0">
                <a:solidFill>
                  <a:srgbClr val="FF0000"/>
                </a:solidFill>
              </a:rPr>
              <a:t>Розробник =&gt; Код =&gt; Пауза</a:t>
            </a:r>
            <a:r>
              <a:rPr lang="ru-RU" sz="1500" dirty="0" smtClean="0"/>
              <a:t>), а </a:t>
            </a:r>
            <a:r>
              <a:rPr lang="ru-RU" sz="1500" dirty="0" err="1" smtClean="0"/>
              <a:t>потім</a:t>
            </a:r>
            <a:r>
              <a:rPr lang="en-US" sz="1500" dirty="0" smtClean="0"/>
              <a:t> </a:t>
            </a:r>
            <a:r>
              <a:rPr lang="ru-RU" sz="1500" dirty="0" err="1" smtClean="0"/>
              <a:t>продовжити</a:t>
            </a:r>
            <a:r>
              <a:rPr lang="ru-RU" sz="1500" dirty="0" smtClean="0"/>
              <a:t> (</a:t>
            </a:r>
            <a:r>
              <a:rPr lang="ru-RU" sz="1500" b="1" dirty="0" smtClean="0">
                <a:solidFill>
                  <a:srgbClr val="FF0000"/>
                </a:solidFill>
              </a:rPr>
              <a:t>Розробник =&gt; Код </a:t>
            </a:r>
            <a:r>
              <a:rPr lang="ru-RU" sz="1500" b="1" dirty="0" err="1" smtClean="0">
                <a:solidFill>
                  <a:srgbClr val="FF0000"/>
                </a:solidFill>
              </a:rPr>
              <a:t>Відновити</a:t>
            </a:r>
            <a:r>
              <a:rPr lang="ru-RU" sz="1500" b="1" dirty="0" smtClean="0">
                <a:solidFill>
                  <a:srgbClr val="FF0000"/>
                </a:solidFill>
              </a:rPr>
              <a:t> запис</a:t>
            </a:r>
            <a:r>
              <a:rPr lang="ru-RU" sz="1500" dirty="0" smtClean="0"/>
              <a:t>).</a:t>
            </a:r>
            <a:endParaRPr lang="ru-RU" sz="15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500" dirty="0" smtClean="0"/>
              <a:t>Слід </a:t>
            </a:r>
            <a:r>
              <a:rPr lang="ru-RU" sz="1500" dirty="0" err="1" smtClean="0"/>
              <a:t>пам'ятати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під час </a:t>
            </a:r>
            <a:r>
              <a:rPr lang="ru-RU" sz="1500" dirty="0" err="1" smtClean="0"/>
              <a:t>запису</a:t>
            </a:r>
            <a:r>
              <a:rPr lang="ru-RU" sz="1500" dirty="0" smtClean="0"/>
              <a:t> макросу виконання </a:t>
            </a:r>
            <a:r>
              <a:rPr lang="ru-RU" sz="1500" noProof="1" smtClean="0"/>
              <a:t>операцій</a:t>
            </a:r>
            <a:r>
              <a:rPr lang="ru-RU" sz="1500" dirty="0" smtClean="0"/>
              <a:t> </a:t>
            </a:r>
            <a:r>
              <a:rPr lang="ru-RU" sz="1500" dirty="0" smtClean="0"/>
              <a:t>у вікні документа з </a:t>
            </a:r>
            <a:r>
              <a:rPr lang="ru-RU" sz="1500" dirty="0" err="1" smtClean="0"/>
              <a:t>використанням</a:t>
            </a:r>
            <a:r>
              <a:rPr lang="ru-RU" sz="1500" dirty="0" smtClean="0"/>
              <a:t> </a:t>
            </a:r>
            <a:r>
              <a:rPr lang="ru-RU" sz="1500" dirty="0" err="1" smtClean="0"/>
              <a:t>миші</a:t>
            </a:r>
            <a:r>
              <a:rPr lang="ru-RU" sz="1500" dirty="0" smtClean="0"/>
              <a:t> буде </a:t>
            </a:r>
            <a:r>
              <a:rPr lang="ru-RU" sz="1500" dirty="0" err="1" smtClean="0"/>
              <a:t>заблоковано</a:t>
            </a:r>
            <a:r>
              <a:rPr lang="ru-RU" sz="1500" dirty="0" smtClean="0"/>
              <a:t> і </a:t>
            </a:r>
            <a:r>
              <a:rPr lang="ru-RU" sz="1500" dirty="0" err="1" smtClean="0"/>
              <a:t>вказівник</a:t>
            </a:r>
            <a:r>
              <a:rPr lang="ru-RU" sz="1500" dirty="0" smtClean="0"/>
              <a:t> </a:t>
            </a:r>
            <a:r>
              <a:rPr lang="ru-RU" sz="1500" dirty="0" err="1" smtClean="0"/>
              <a:t>матиме</a:t>
            </a:r>
            <a:r>
              <a:rPr lang="ru-RU" sz="1500" dirty="0" smtClean="0"/>
              <a:t> </a:t>
            </a:r>
            <a:r>
              <a:rPr lang="ru-RU" sz="1500" dirty="0" err="1" smtClean="0"/>
              <a:t>вигляд</a:t>
            </a:r>
            <a:r>
              <a:rPr lang="ru-RU" sz="1500" dirty="0" smtClean="0"/>
              <a:t> </a:t>
            </a:r>
            <a:r>
              <a:rPr lang="ru-RU" sz="1500" dirty="0" err="1" smtClean="0"/>
              <a:t>Використання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миші</a:t>
            </a:r>
            <a:r>
              <a:rPr lang="ru-RU" sz="1500" dirty="0" smtClean="0"/>
              <a:t> </a:t>
            </a:r>
            <a:r>
              <a:rPr lang="ru-RU" sz="1500" dirty="0" err="1" smtClean="0"/>
              <a:t>допускається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тільки</a:t>
            </a:r>
            <a:r>
              <a:rPr lang="ru-RU" sz="1500" dirty="0" smtClean="0"/>
              <a:t> для </a:t>
            </a:r>
            <a:r>
              <a:rPr lang="ru-RU" sz="1500" dirty="0" err="1" smtClean="0"/>
              <a:t>вибору</a:t>
            </a:r>
            <a:endParaRPr lang="ru-RU" sz="15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500" dirty="0" smtClean="0"/>
              <a:t>команд, кнопок або </a:t>
            </a:r>
            <a:r>
              <a:rPr lang="ru-RU" sz="1500" dirty="0" err="1" smtClean="0"/>
              <a:t>зміни</a:t>
            </a:r>
            <a:r>
              <a:rPr lang="ru-RU" sz="1500" dirty="0" smtClean="0"/>
              <a:t> </a:t>
            </a:r>
            <a:r>
              <a:rPr lang="uk-UA" sz="1500" dirty="0" smtClean="0"/>
              <a:t>параметрів</a:t>
            </a:r>
            <a:r>
              <a:rPr lang="ru-RU" sz="1500" dirty="0" smtClean="0"/>
              <a:t> </a:t>
            </a:r>
            <a:r>
              <a:rPr lang="ru-RU" sz="1500" dirty="0" smtClean="0"/>
              <a:t>у </a:t>
            </a:r>
            <a:r>
              <a:rPr lang="ru-RU" sz="1500" dirty="0" err="1" smtClean="0"/>
              <a:t>діалогових</a:t>
            </a:r>
            <a:r>
              <a:rPr lang="ru-RU" sz="1500" dirty="0" smtClean="0"/>
              <a:t> </a:t>
            </a:r>
            <a:r>
              <a:rPr lang="ru-RU" sz="1500" dirty="0" err="1" smtClean="0"/>
              <a:t>вікнах</a:t>
            </a:r>
            <a:r>
              <a:rPr lang="ru-RU" sz="1500" dirty="0" smtClean="0"/>
              <a:t>. У </a:t>
            </a:r>
            <a:r>
              <a:rPr lang="ru-RU" sz="1500" dirty="0" err="1" smtClean="0"/>
              <a:t>решті</a:t>
            </a:r>
            <a:r>
              <a:rPr lang="ru-RU" sz="1500" dirty="0" smtClean="0"/>
              <a:t> </a:t>
            </a:r>
            <a:r>
              <a:rPr lang="ru-RU" sz="1500" dirty="0" err="1" smtClean="0"/>
              <a:t>випадків</a:t>
            </a:r>
            <a:r>
              <a:rPr lang="ru-RU" sz="1500" dirty="0" smtClean="0"/>
              <a:t> потрібно </a:t>
            </a:r>
            <a:r>
              <a:rPr lang="ru-RU" sz="1500" dirty="0" err="1" smtClean="0"/>
              <a:t>застосовувати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клавіші</a:t>
            </a:r>
            <a:r>
              <a:rPr lang="ru-RU" sz="1500" dirty="0" smtClean="0"/>
              <a:t> </a:t>
            </a:r>
            <a:r>
              <a:rPr lang="ru-RU" sz="1500" dirty="0" err="1" smtClean="0"/>
              <a:t>керування</a:t>
            </a:r>
            <a:r>
              <a:rPr lang="ru-RU" sz="1500" dirty="0" smtClean="0"/>
              <a:t> курсором і сполучення </a:t>
            </a:r>
            <a:r>
              <a:rPr lang="ru-RU" sz="1500" dirty="0" err="1" smtClean="0"/>
              <a:t>клавіш</a:t>
            </a:r>
            <a:r>
              <a:rPr lang="ru-RU" sz="1500" dirty="0" smtClean="0"/>
              <a:t>. </a:t>
            </a:r>
            <a:r>
              <a:rPr lang="ru-RU" sz="1500" dirty="0" err="1" smtClean="0"/>
              <a:t>Наприклад</a:t>
            </a:r>
            <a:r>
              <a:rPr lang="ru-RU" sz="1500" dirty="0" smtClean="0"/>
              <a:t>, для </a:t>
            </a:r>
            <a:r>
              <a:rPr lang="uk-UA" sz="1500" dirty="0" smtClean="0"/>
              <a:t>виділення</a:t>
            </a:r>
            <a:r>
              <a:rPr lang="ru-RU" sz="1500" dirty="0" smtClean="0"/>
              <a:t> </a:t>
            </a:r>
            <a:r>
              <a:rPr lang="ru-RU" sz="1500" dirty="0" smtClean="0"/>
              <a:t>фрагмента тексту слід </a:t>
            </a:r>
            <a:r>
              <a:rPr lang="ru-RU" sz="1500" dirty="0" err="1" smtClean="0"/>
              <a:t>використати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клавіші</a:t>
            </a:r>
            <a:r>
              <a:rPr lang="ru-RU" sz="1500" dirty="0" smtClean="0"/>
              <a:t> </a:t>
            </a:r>
            <a:r>
              <a:rPr lang="en-US" sz="1500" dirty="0" smtClean="0"/>
              <a:t>Shift</a:t>
            </a:r>
            <a:r>
              <a:rPr lang="ru-RU" sz="1500" dirty="0" smtClean="0"/>
              <a:t> + </a:t>
            </a:r>
            <a:r>
              <a:rPr lang="uk-UA" sz="1500" dirty="0" smtClean="0"/>
              <a:t>стрілочки</a:t>
            </a:r>
            <a:r>
              <a:rPr lang="ru-RU" sz="1500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500" dirty="0" smtClean="0"/>
              <a:t>5. </a:t>
            </a:r>
            <a:r>
              <a:rPr lang="ru-RU" sz="1500" dirty="0" smtClean="0"/>
              <a:t>Коли всі операції макросу будуть зроблені, потрібно виконати Розробник,  Код, Зупинити запис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14312"/>
            <a:ext cx="4143404" cy="3827685"/>
          </a:xfrm>
        </p:spPr>
      </p:pic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55FCAC-4EED-4802-85CC-A67A49C41308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dirty="0" smtClean="0">
              <a:latin typeface="Lucida Sans Unicode" pitchFamily="34" charset="0"/>
            </a:endParaRP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857760"/>
            <a:ext cx="3326293" cy="11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>
                <a:solidFill>
                  <a:srgbClr val="FFFF00"/>
                </a:solidFill>
              </a:rPr>
              <a:t>Робота з макросами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6387" name="Текст 8"/>
          <p:cNvSpPr>
            <a:spLocks noGrp="1"/>
          </p:cNvSpPr>
          <p:nvPr>
            <p:ph type="body" idx="1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alibri" pitchFamily="34" charset="0"/>
              </a:rPr>
              <a:t>Вікно списку макросів </a:t>
            </a:r>
            <a:endParaRPr lang="ru-RU" dirty="0" smtClean="0"/>
          </a:p>
        </p:txBody>
      </p:sp>
      <p:sp>
        <p:nvSpPr>
          <p:cNvPr id="16388" name="Содержимое 2"/>
          <p:cNvSpPr>
            <a:spLocks noGrp="1"/>
          </p:cNvSpPr>
          <p:nvPr>
            <p:ph sz="half" idx="2"/>
          </p:nvPr>
        </p:nvSpPr>
        <p:spPr>
          <a:xfrm>
            <a:off x="214283" y="642918"/>
            <a:ext cx="4000528" cy="5357812"/>
          </a:xfrm>
        </p:spPr>
        <p:txBody>
          <a:bodyPr>
            <a:noAutofit/>
          </a:bodyPr>
          <a:lstStyle/>
          <a:p>
            <a:pPr marL="0" indent="361950" eaLnBrk="1" hangingPunct="1">
              <a:buFont typeface="Wingdings 3" pitchFamily="18" charset="2"/>
              <a:buNone/>
            </a:pPr>
            <a:r>
              <a:rPr lang="ru-RU" sz="1800" dirty="0" smtClean="0"/>
              <a:t>Створений макрос може бути виконаний під час роботи над документом. Для цього потрібно натиснути на клавіатурі призначене сполучення або вибрати призначену кнопку.</a:t>
            </a:r>
          </a:p>
          <a:p>
            <a:pPr marL="0" indent="361950" eaLnBrk="1" hangingPunct="1">
              <a:buFont typeface="Wingdings 3" pitchFamily="18" charset="2"/>
              <a:buNone/>
            </a:pPr>
            <a:r>
              <a:rPr lang="ru-RU" sz="1800" dirty="0" smtClean="0"/>
              <a:t>Запустити макрос на виконання можна також і з діалогового вікна Маркоси, яке відкривається виконанням </a:t>
            </a:r>
            <a:r>
              <a:rPr lang="ru-RU" sz="1800" b="1" dirty="0" smtClean="0">
                <a:solidFill>
                  <a:srgbClr val="FF0000"/>
                </a:solidFill>
              </a:rPr>
              <a:t>Розробник =&gt; Код =&gt;Макроси.</a:t>
            </a:r>
          </a:p>
          <a:p>
            <a:pPr marL="0" indent="361950" eaLnBrk="1" hangingPunct="1">
              <a:buFont typeface="Wingdings 3" pitchFamily="18" charset="2"/>
              <a:buNone/>
            </a:pPr>
            <a:r>
              <a:rPr lang="ru-RU" sz="1800" dirty="0" smtClean="0"/>
              <a:t> У списку цього вікна наведені імена всіх макросів, створених користувачами для поточного шаблону. </a:t>
            </a:r>
          </a:p>
          <a:p>
            <a:pPr marL="0" indent="361950" eaLnBrk="1" hangingPunct="1">
              <a:buFont typeface="Wingdings 3" pitchFamily="18" charset="2"/>
              <a:buNone/>
            </a:pPr>
            <a:r>
              <a:rPr lang="ru-RU" sz="1800" dirty="0" smtClean="0"/>
              <a:t>Користувачу слід вибрати ім'я потрібного макросу і кнопку </a:t>
            </a:r>
            <a:r>
              <a:rPr lang="ru-RU" sz="1800" b="1" dirty="0" smtClean="0"/>
              <a:t>Виконати</a:t>
            </a:r>
            <a:r>
              <a:rPr lang="ru-RU" sz="1800" dirty="0" smtClean="0"/>
              <a:t>. </a:t>
            </a:r>
          </a:p>
          <a:p>
            <a:pPr marL="0" indent="361950" eaLnBrk="1" hangingPunct="1">
              <a:buFont typeface="Wingdings 3" pitchFamily="18" charset="2"/>
              <a:buNone/>
            </a:pPr>
            <a:r>
              <a:rPr lang="ru-RU" sz="1800" dirty="0" smtClean="0"/>
              <a:t>У цьому самому вікні користувач може видалити створені макроси, змінити чи налаштувати їх.</a:t>
            </a:r>
          </a:p>
          <a:p>
            <a:pPr marL="0" indent="361950" eaLnBrk="1" hangingPunct="1">
              <a:buFont typeface="Wingdings 3" pitchFamily="18" charset="2"/>
              <a:buNone/>
            </a:pPr>
            <a:endParaRPr lang="ru-RU" sz="1800" dirty="0" smtClean="0"/>
          </a:p>
        </p:txBody>
      </p:sp>
      <p:pic>
        <p:nvPicPr>
          <p:cNvPr id="1638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214438"/>
            <a:ext cx="4821238" cy="3789362"/>
          </a:xfrm>
        </p:spPr>
      </p:pic>
      <p:sp>
        <p:nvSpPr>
          <p:cNvPr id="16391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A07B16-5C65-4F53-BF5C-CECCEAF8743B}" type="slidenum">
              <a:rPr lang="ru-RU" smtClean="0">
                <a:latin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dirty="0" smtClean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246956"/>
          </a:xfrm>
        </p:spPr>
        <p:txBody>
          <a:bodyPr/>
          <a:lstStyle/>
          <a:p>
            <a:pPr algn="ctr"/>
            <a:r>
              <a:rPr lang="uk-UA" dirty="0" smtClean="0"/>
              <a:t>Друк документа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7715304" cy="434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Параметри друку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161507" cy="46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Створення документа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шаблону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24526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85725" indent="276225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i="1" dirty="0" smtClean="0"/>
              <a:t>Шаблон</a:t>
            </a:r>
            <a:r>
              <a:rPr lang="uk-UA" dirty="0" smtClean="0"/>
              <a:t>-це відформатований певним чином документ-заготовка, який зберігається в окремому файлі та використовується як основа для створення нових документів певного типу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 та документ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857364"/>
            <a:ext cx="8501122" cy="3929090"/>
          </a:xfrm>
        </p:spPr>
        <p:txBody>
          <a:bodyPr rtlCol="0">
            <a:normAutofit/>
          </a:bodyPr>
          <a:lstStyle/>
          <a:p>
            <a:pPr marL="0" indent="447675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3200" dirty="0" smtClean="0"/>
              <a:t>Основна </a:t>
            </a:r>
            <a:r>
              <a:rPr lang="uk-UA" sz="3200" dirty="0" smtClean="0"/>
              <a:t>відмінність </a:t>
            </a:r>
            <a:r>
              <a:rPr lang="uk-UA" sz="3200" dirty="0" smtClean="0"/>
              <a:t>між документами і шаблонами полягає в їхньому призначенні: шаблон – це заготовка документа з готовими елементами тексту та оформлення, яка призначена для подальшого заповнення даними, а документ -  це вже підготовлений текст, можливо на основі якогось шаблону.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41277"/>
            <a:ext cx="8072494" cy="504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0"/>
            <a:ext cx="2357454" cy="179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dirty="0" smtClean="0">
                <a:solidFill>
                  <a:srgbClr val="FFFF00"/>
                </a:solidFill>
                <a:effectLst/>
              </a:rPr>
              <a:t>Шаблони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8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1444625"/>
            <a:ext cx="4211638" cy="3941763"/>
          </a:xfrm>
        </p:spPr>
        <p:txBody>
          <a:bodyPr/>
          <a:lstStyle/>
          <a:p>
            <a:pPr marL="0" indent="361950">
              <a:buFont typeface="Wingdings 3" pitchFamily="18" charset="2"/>
              <a:buNone/>
            </a:pPr>
            <a:r>
              <a:rPr lang="uk-UA" dirty="0" smtClean="0"/>
              <a:t>Шаблони зберігаються у файлах з розширенням імені </a:t>
            </a:r>
            <a:r>
              <a:rPr lang="en-US" dirty="0" err="1" smtClean="0"/>
              <a:t>dotx</a:t>
            </a:r>
            <a:r>
              <a:rPr lang="en-US" dirty="0" smtClean="0"/>
              <a:t> </a:t>
            </a:r>
            <a:r>
              <a:rPr lang="uk-UA" dirty="0" smtClean="0"/>
              <a:t>та </a:t>
            </a:r>
            <a:r>
              <a:rPr lang="en-US" dirty="0" err="1" smtClean="0"/>
              <a:t>dotm</a:t>
            </a:r>
            <a:r>
              <a:rPr lang="uk-UA" dirty="0" smtClean="0"/>
              <a:t>. Зазвичай вони зберігаються у папці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Programs Files\Microsoft Office\</a:t>
            </a:r>
            <a:r>
              <a:rPr lang="en-US" b="1" dirty="0" err="1" smtClean="0">
                <a:solidFill>
                  <a:srgbClr val="FF0000"/>
                </a:solidFill>
              </a:rPr>
              <a:t>Tenplates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1357299"/>
            <a:ext cx="4186238" cy="5240352"/>
          </a:xfrm>
          <a:solidFill>
            <a:schemeClr val="accent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marL="0" indent="36195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900" dirty="0" smtClean="0"/>
              <a:t>У текстовому </a:t>
            </a:r>
            <a:r>
              <a:rPr lang="ru-RU" sz="1900" dirty="0" err="1" smtClean="0"/>
              <a:t>процесорі</a:t>
            </a:r>
            <a:r>
              <a:rPr lang="ru-RU" sz="1900" dirty="0" smtClean="0"/>
              <a:t> </a:t>
            </a:r>
            <a:r>
              <a:rPr lang="en-US" sz="1900" dirty="0" smtClean="0"/>
              <a:t>Word</a:t>
            </a:r>
            <a:r>
              <a:rPr lang="ru-RU" sz="1900" dirty="0" smtClean="0"/>
              <a:t> 2007 </a:t>
            </a:r>
            <a:r>
              <a:rPr lang="ru-RU" sz="1900" dirty="0" err="1" smtClean="0"/>
              <a:t>усі</a:t>
            </a:r>
            <a:r>
              <a:rPr lang="ru-RU" sz="1900" dirty="0" smtClean="0"/>
              <a:t> </a:t>
            </a:r>
            <a:r>
              <a:rPr lang="ru-RU" sz="1900" dirty="0" err="1" smtClean="0"/>
              <a:t>шаблони</a:t>
            </a:r>
            <a:r>
              <a:rPr lang="ru-RU" sz="1900" dirty="0" smtClean="0"/>
              <a:t> </a:t>
            </a:r>
            <a:r>
              <a:rPr lang="ru-RU" sz="1900" dirty="0" err="1" smtClean="0"/>
              <a:t>розподілені</a:t>
            </a:r>
            <a:r>
              <a:rPr lang="ru-RU" sz="1900" dirty="0" smtClean="0"/>
              <a:t> на три </a:t>
            </a:r>
            <a:r>
              <a:rPr lang="ru-RU" sz="1900" dirty="0" err="1" smtClean="0"/>
              <a:t>групи</a:t>
            </a:r>
            <a:r>
              <a:rPr lang="ru-RU" sz="1900" dirty="0" smtClean="0"/>
              <a:t>:</a:t>
            </a:r>
          </a:p>
          <a:p>
            <a:pPr marL="180975" indent="18097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900" i="1" dirty="0" err="1" smtClean="0">
                <a:solidFill>
                  <a:srgbClr val="FF0000"/>
                </a:solidFill>
              </a:rPr>
              <a:t>інстальовані</a:t>
            </a:r>
            <a:r>
              <a:rPr lang="ru-RU" sz="1900" i="1" dirty="0" smtClean="0">
                <a:solidFill>
                  <a:srgbClr val="FF0000"/>
                </a:solidFill>
              </a:rPr>
              <a:t> </a:t>
            </a:r>
            <a:r>
              <a:rPr lang="ru-RU" sz="1900" i="1" dirty="0" smtClean="0"/>
              <a:t>-</a:t>
            </a:r>
            <a:r>
              <a:rPr lang="ru-RU" sz="1900" dirty="0" smtClean="0"/>
              <a:t> </a:t>
            </a:r>
            <a:r>
              <a:rPr lang="ru-RU" sz="1900" dirty="0" err="1" smtClean="0"/>
              <a:t>шаблони</a:t>
            </a:r>
            <a:r>
              <a:rPr lang="ru-RU" sz="1900" dirty="0" smtClean="0"/>
              <a:t> </a:t>
            </a:r>
            <a:r>
              <a:rPr lang="ru-RU" sz="1900" dirty="0" err="1" smtClean="0"/>
              <a:t>документів</a:t>
            </a:r>
            <a:r>
              <a:rPr lang="ru-RU" sz="1900" dirty="0" smtClean="0"/>
              <a:t> </a:t>
            </a:r>
            <a:r>
              <a:rPr lang="ru-RU" sz="1900" dirty="0" err="1" smtClean="0"/>
              <a:t>певних</a:t>
            </a:r>
            <a:r>
              <a:rPr lang="ru-RU" sz="1900" dirty="0" smtClean="0"/>
              <a:t> </a:t>
            </a:r>
            <a:r>
              <a:rPr lang="ru-RU" sz="1900" dirty="0" err="1" smtClean="0"/>
              <a:t>типів</a:t>
            </a:r>
            <a:r>
              <a:rPr lang="ru-RU" sz="1900" dirty="0" smtClean="0"/>
              <a:t> (</a:t>
            </a:r>
            <a:r>
              <a:rPr lang="ru-RU" sz="1900" dirty="0" err="1" smtClean="0"/>
              <a:t>листів</a:t>
            </a:r>
            <a:r>
              <a:rPr lang="ru-RU" sz="1900" dirty="0" smtClean="0"/>
              <a:t>, </a:t>
            </a:r>
            <a:r>
              <a:rPr lang="ru-RU" sz="1900" dirty="0" err="1" smtClean="0"/>
              <a:t>факсів</a:t>
            </a:r>
            <a:r>
              <a:rPr lang="ru-RU" sz="1900" dirty="0" smtClean="0"/>
              <a:t>, </a:t>
            </a:r>
            <a:r>
              <a:rPr lang="ru-RU" sz="1900" dirty="0" err="1" smtClean="0"/>
              <a:t>звітів</a:t>
            </a:r>
            <a:r>
              <a:rPr lang="ru-RU" sz="1900" dirty="0" smtClean="0"/>
              <a:t> та </a:t>
            </a:r>
            <a:r>
              <a:rPr lang="ru-RU" sz="1900" dirty="0" err="1" smtClean="0"/>
              <a:t>ін</a:t>
            </a:r>
            <a:r>
              <a:rPr lang="ru-RU" sz="1900" dirty="0" smtClean="0"/>
              <a:t>.),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</a:t>
            </a:r>
            <a:r>
              <a:rPr lang="ru-RU" sz="1900" dirty="0" err="1" smtClean="0"/>
              <a:t>інстальовані</a:t>
            </a:r>
            <a:r>
              <a:rPr lang="ru-RU" sz="1900" dirty="0" smtClean="0"/>
              <a:t> на </a:t>
            </a:r>
            <a:r>
              <a:rPr lang="ru-RU" sz="1900" dirty="0" err="1" smtClean="0"/>
              <a:t>комп'ютері</a:t>
            </a:r>
            <a:r>
              <a:rPr lang="ru-RU" sz="1900" dirty="0" smtClean="0"/>
              <a:t> у </a:t>
            </a:r>
            <a:r>
              <a:rPr lang="ru-RU" sz="1900" dirty="0" err="1" smtClean="0"/>
              <a:t>складі</a:t>
            </a:r>
            <a:r>
              <a:rPr lang="ru-RU" sz="1900" dirty="0" smtClean="0"/>
              <a:t> пакета </a:t>
            </a:r>
            <a:r>
              <a:rPr lang="en-US" sz="1900" dirty="0" smtClean="0"/>
              <a:t>Microsoft Office</a:t>
            </a:r>
            <a:r>
              <a:rPr lang="ru-RU" sz="1900" dirty="0" smtClean="0"/>
              <a:t> 2007;</a:t>
            </a:r>
          </a:p>
          <a:p>
            <a:pPr marL="180975" indent="18097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900" i="1" dirty="0" smtClean="0">
                <a:solidFill>
                  <a:srgbClr val="FF0000"/>
                </a:solidFill>
              </a:rPr>
              <a:t>Microsoft Office Online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 smtClean="0"/>
              <a:t>- </a:t>
            </a:r>
            <a:r>
              <a:rPr lang="ru-RU" sz="1900" dirty="0" err="1" smtClean="0"/>
              <a:t>шаблони</a:t>
            </a:r>
            <a:r>
              <a:rPr lang="ru-RU" sz="1900" dirty="0" smtClean="0"/>
              <a:t> </a:t>
            </a:r>
            <a:r>
              <a:rPr lang="ru-RU" sz="1900" dirty="0" err="1" smtClean="0"/>
              <a:t>документів</a:t>
            </a:r>
            <a:r>
              <a:rPr lang="ru-RU" sz="1900" dirty="0" smtClean="0"/>
              <a:t> </a:t>
            </a:r>
            <a:r>
              <a:rPr lang="ru-RU" sz="1900" dirty="0" err="1" smtClean="0"/>
              <a:t>різноманітних</a:t>
            </a:r>
            <a:r>
              <a:rPr lang="ru-RU" sz="1900" dirty="0" smtClean="0"/>
              <a:t> </a:t>
            </a:r>
            <a:r>
              <a:rPr lang="ru-RU" sz="1900" dirty="0" err="1" smtClean="0"/>
              <a:t>типів</a:t>
            </a:r>
            <a:r>
              <a:rPr lang="ru-RU" sz="1900" dirty="0" smtClean="0"/>
              <a:t> (</a:t>
            </a:r>
            <a:r>
              <a:rPr lang="ru-RU" sz="1900" dirty="0" err="1" smtClean="0"/>
              <a:t>вітальних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листівок</a:t>
            </a:r>
            <a:r>
              <a:rPr lang="ru-RU" sz="1900" dirty="0" smtClean="0"/>
              <a:t>, </a:t>
            </a:r>
            <a:r>
              <a:rPr lang="ru-RU" sz="1900" dirty="0" err="1" smtClean="0"/>
              <a:t>візиток</a:t>
            </a:r>
            <a:r>
              <a:rPr lang="ru-RU" sz="1900" dirty="0" smtClean="0"/>
              <a:t>, </a:t>
            </a:r>
            <a:r>
              <a:rPr lang="ru-RU" sz="1900" dirty="0" err="1" smtClean="0"/>
              <a:t>бюлетенів</a:t>
            </a:r>
            <a:r>
              <a:rPr lang="ru-RU" sz="1900" dirty="0" smtClean="0"/>
              <a:t>, </a:t>
            </a:r>
            <a:r>
              <a:rPr lang="ru-RU" sz="1900" dirty="0" err="1" smtClean="0"/>
              <a:t>сертифікатів</a:t>
            </a:r>
            <a:r>
              <a:rPr lang="ru-RU" sz="1900" dirty="0" smtClean="0"/>
              <a:t>, грамот, </a:t>
            </a:r>
            <a:r>
              <a:rPr lang="ru-RU" sz="1900" dirty="0" err="1" smtClean="0"/>
              <a:t>запрошень</a:t>
            </a:r>
            <a:r>
              <a:rPr lang="ru-RU" sz="1900" dirty="0" smtClean="0"/>
              <a:t>, </a:t>
            </a:r>
            <a:r>
              <a:rPr lang="ru-RU" sz="1900" dirty="0" err="1" smtClean="0"/>
              <a:t>заяв</a:t>
            </a:r>
            <a:r>
              <a:rPr lang="ru-RU" sz="1900" dirty="0" smtClean="0"/>
              <a:t>, </a:t>
            </a:r>
            <a:r>
              <a:rPr lang="ru-RU" sz="1900" dirty="0" err="1" smtClean="0"/>
              <a:t>календарів</a:t>
            </a:r>
            <a:r>
              <a:rPr lang="ru-RU" sz="1900" dirty="0" smtClean="0"/>
              <a:t> та </a:t>
            </a:r>
            <a:r>
              <a:rPr lang="ru-RU" sz="1900" dirty="0" err="1" smtClean="0"/>
              <a:t>ін</a:t>
            </a:r>
            <a:r>
              <a:rPr lang="ru-RU" sz="1900" dirty="0" smtClean="0"/>
              <a:t>.),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</a:t>
            </a:r>
            <a:r>
              <a:rPr lang="ru-RU" sz="1900" dirty="0" err="1" smtClean="0"/>
              <a:t>розташовані</a:t>
            </a:r>
            <a:r>
              <a:rPr lang="ru-RU" sz="1900" dirty="0" smtClean="0"/>
              <a:t> на </a:t>
            </a:r>
            <a:r>
              <a:rPr lang="ru-RU" sz="1900" dirty="0" err="1" smtClean="0"/>
              <a:t>веб-сайті</a:t>
            </a:r>
            <a:r>
              <a:rPr lang="ru-RU" sz="1900" dirty="0" smtClean="0"/>
              <a:t> </a:t>
            </a:r>
            <a:r>
              <a:rPr lang="en-US" sz="1900" dirty="0" smtClean="0"/>
              <a:t>Microsoft Office Online</a:t>
            </a:r>
            <a:r>
              <a:rPr lang="ru-RU" sz="1900" dirty="0" smtClean="0"/>
              <a:t>;</a:t>
            </a:r>
          </a:p>
          <a:p>
            <a:pPr marL="180975" indent="18097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900" i="1" dirty="0" err="1" smtClean="0">
                <a:solidFill>
                  <a:srgbClr val="FF0000"/>
                </a:solidFill>
              </a:rPr>
              <a:t>шаблони</a:t>
            </a:r>
            <a:r>
              <a:rPr lang="ru-RU" sz="1900" i="1" dirty="0" smtClean="0">
                <a:solidFill>
                  <a:srgbClr val="FF0000"/>
                </a:solidFill>
              </a:rPr>
              <a:t> </a:t>
            </a:r>
            <a:r>
              <a:rPr lang="ru-RU" sz="1900" i="1" dirty="0" err="1" smtClean="0">
                <a:solidFill>
                  <a:srgbClr val="FF0000"/>
                </a:solidFill>
              </a:rPr>
              <a:t>користувача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 smtClean="0"/>
              <a:t>— </a:t>
            </a:r>
            <a:r>
              <a:rPr lang="ru-RU" sz="1900" dirty="0" err="1" smtClean="0"/>
              <a:t>шаблони</a:t>
            </a:r>
            <a:r>
              <a:rPr lang="ru-RU" sz="1900" dirty="0" smtClean="0"/>
              <a:t>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створені </a:t>
            </a:r>
            <a:r>
              <a:rPr lang="ru-RU" sz="1900" dirty="0" err="1" smtClean="0"/>
              <a:t>користувачем</a:t>
            </a:r>
            <a:r>
              <a:rPr lang="ru-RU" sz="19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15304" cy="6000792"/>
          </a:xfrm>
        </p:spPr>
        <p:txBody>
          <a:bodyPr>
            <a:noAutofit/>
          </a:bodyPr>
          <a:lstStyle/>
          <a:p>
            <a:pPr algn="just"/>
            <a:r>
              <a:rPr lang="ru-RU" sz="4400" dirty="0" err="1" smtClean="0"/>
              <a:t>Основним</a:t>
            </a:r>
            <a:r>
              <a:rPr lang="ru-RU" sz="4400" dirty="0" smtClean="0"/>
              <a:t> </a:t>
            </a:r>
            <a:r>
              <a:rPr lang="ru-RU" sz="4400" dirty="0" err="1" smtClean="0"/>
              <a:t>зі</a:t>
            </a:r>
            <a:r>
              <a:rPr lang="ru-RU" sz="4400" dirty="0" smtClean="0"/>
              <a:t> </a:t>
            </a:r>
            <a:r>
              <a:rPr lang="ru-RU" sz="4400" dirty="0" err="1" smtClean="0"/>
              <a:t>стандартних</a:t>
            </a:r>
            <a:r>
              <a:rPr lang="ru-RU" sz="4400" dirty="0" smtClean="0"/>
              <a:t> </a:t>
            </a:r>
            <a:r>
              <a:rPr lang="ru-RU" sz="4400" dirty="0" err="1" smtClean="0"/>
              <a:t>шаблонів</a:t>
            </a:r>
            <a:r>
              <a:rPr lang="ru-RU" sz="4400" dirty="0" smtClean="0"/>
              <a:t> </a:t>
            </a:r>
            <a:r>
              <a:rPr lang="en-US" sz="4400" dirty="0" smtClean="0"/>
              <a:t>Word</a:t>
            </a:r>
            <a:r>
              <a:rPr lang="ru-RU" sz="4400" dirty="0" smtClean="0"/>
              <a:t> 2007 </a:t>
            </a:r>
            <a:r>
              <a:rPr lang="ru-RU" sz="4400" dirty="0" err="1" smtClean="0"/>
              <a:t>є</a:t>
            </a:r>
            <a:r>
              <a:rPr lang="ru-RU" sz="4400" dirty="0" smtClean="0"/>
              <a:t> шаблон</a:t>
            </a:r>
            <a:r>
              <a:rPr lang="ru-RU" sz="4400" i="1" dirty="0" smtClean="0"/>
              <a:t> </a:t>
            </a:r>
            <a:r>
              <a:rPr lang="ru-RU" sz="4400" i="1" dirty="0" err="1" smtClean="0">
                <a:solidFill>
                  <a:srgbClr val="FF0000"/>
                </a:solidFill>
              </a:rPr>
              <a:t>Звичайний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/>
              <a:t>(</a:t>
            </a:r>
            <a:r>
              <a:rPr lang="ru-RU" sz="4400" dirty="0" err="1" smtClean="0"/>
              <a:t>зберігається</a:t>
            </a:r>
            <a:r>
              <a:rPr lang="ru-RU" sz="4400" dirty="0" smtClean="0"/>
              <a:t> у </a:t>
            </a:r>
            <a:r>
              <a:rPr lang="ru-RU" sz="4400" dirty="0" err="1" smtClean="0"/>
              <a:t>файлі</a:t>
            </a:r>
            <a:r>
              <a:rPr lang="ru-RU" sz="4400" dirty="0" smtClean="0"/>
              <a:t> </a:t>
            </a:r>
            <a:r>
              <a:rPr lang="en-US" sz="4400" dirty="0" smtClean="0"/>
              <a:t>Normal</a:t>
            </a:r>
            <a:r>
              <a:rPr lang="ru-RU" sz="4400" dirty="0" smtClean="0"/>
              <a:t>.</a:t>
            </a:r>
            <a:r>
              <a:rPr lang="en-US" sz="4400" dirty="0" err="1" smtClean="0"/>
              <a:t>dotm</a:t>
            </a:r>
            <a:r>
              <a:rPr lang="ru-RU" sz="4400" dirty="0" smtClean="0"/>
              <a:t>), </a:t>
            </a:r>
            <a:r>
              <a:rPr lang="ru-RU" sz="4400" dirty="0" err="1" smtClean="0"/>
              <a:t>який</a:t>
            </a:r>
            <a:r>
              <a:rPr lang="ru-RU" sz="4400" dirty="0" smtClean="0"/>
              <a:t> автоматично відкривається </a:t>
            </a:r>
            <a:r>
              <a:rPr lang="ru-RU" sz="4400" dirty="0" err="1" smtClean="0"/>
              <a:t>із</a:t>
            </a:r>
            <a:r>
              <a:rPr lang="ru-RU" sz="4400" dirty="0" smtClean="0"/>
              <a:t> запуском </a:t>
            </a:r>
            <a:r>
              <a:rPr lang="ru-RU" sz="4400" dirty="0" err="1" smtClean="0"/>
              <a:t>програми</a:t>
            </a:r>
            <a:r>
              <a:rPr lang="ru-RU" sz="4400" dirty="0" smtClean="0"/>
              <a:t> </a:t>
            </a:r>
            <a:r>
              <a:rPr lang="en-US" sz="4400" dirty="0" smtClean="0"/>
              <a:t>Word</a:t>
            </a:r>
            <a:r>
              <a:rPr lang="ru-RU" sz="4400" dirty="0" smtClean="0"/>
              <a:t> 2007 і </a:t>
            </a:r>
            <a:r>
              <a:rPr lang="ru-RU" sz="4400" dirty="0" err="1" smtClean="0"/>
              <a:t>встановлює</a:t>
            </a:r>
            <a:r>
              <a:rPr lang="ru-RU" sz="4400" dirty="0" smtClean="0"/>
              <a:t> за </a:t>
            </a:r>
            <a:r>
              <a:rPr lang="ru-RU" sz="4400" dirty="0" err="1" smtClean="0"/>
              <a:t>замовчуванням</a:t>
            </a:r>
            <a:r>
              <a:rPr lang="ru-RU" sz="4400" dirty="0" smtClean="0"/>
              <a:t>  формат </a:t>
            </a:r>
            <a:r>
              <a:rPr lang="ru-RU" sz="4400" dirty="0" err="1" smtClean="0"/>
              <a:t>об'єктів</a:t>
            </a:r>
            <a:r>
              <a:rPr lang="ru-RU" sz="4400" dirty="0" smtClean="0"/>
              <a:t> документа .</a:t>
            </a:r>
            <a:br>
              <a:rPr lang="ru-RU" sz="4400" dirty="0" smtClean="0"/>
            </a:b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err="1" smtClean="0">
                <a:solidFill>
                  <a:srgbClr val="FFFF00"/>
                </a:solidFill>
              </a:rPr>
              <a:t>Значення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властивостей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об'єктів</a:t>
            </a:r>
            <a:r>
              <a:rPr lang="ru-RU" sz="3200" dirty="0" smtClean="0">
                <a:solidFill>
                  <a:srgbClr val="FFFF00"/>
                </a:solidFill>
              </a:rPr>
              <a:t> документа в </a:t>
            </a:r>
            <a:r>
              <a:rPr lang="ru-RU" sz="3200" dirty="0" err="1" smtClean="0">
                <a:solidFill>
                  <a:srgbClr val="FFFF00"/>
                </a:solidFill>
              </a:rPr>
              <a:t>шаблоні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Normal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r>
              <a:rPr lang="en-US" sz="3200" dirty="0" smtClean="0">
                <a:solidFill>
                  <a:srgbClr val="FFFF00"/>
                </a:solidFill>
              </a:rPr>
              <a:t>dot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357688"/>
            <a:ext cx="8229600" cy="14287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цей</a:t>
            </a:r>
            <a:r>
              <a:rPr lang="ru-RU" b="1" dirty="0" smtClean="0"/>
              <a:t> шаблон </a:t>
            </a:r>
            <a:r>
              <a:rPr lang="ru-RU" b="1" dirty="0" err="1" smtClean="0"/>
              <a:t>визначає</a:t>
            </a:r>
            <a:r>
              <a:rPr lang="ru-RU" b="1" dirty="0" smtClean="0"/>
              <a:t> </a:t>
            </a:r>
            <a:r>
              <a:rPr lang="ru-RU" b="1" dirty="0" err="1" smtClean="0"/>
              <a:t>стильове</a:t>
            </a:r>
            <a:r>
              <a:rPr lang="ru-RU" b="1" dirty="0" smtClean="0"/>
              <a:t> </a:t>
            </a:r>
            <a:r>
              <a:rPr lang="ru-RU" b="1" dirty="0" err="1" smtClean="0"/>
              <a:t>оформлення</a:t>
            </a:r>
            <a:r>
              <a:rPr lang="ru-RU" b="1" dirty="0" smtClean="0"/>
              <a:t> </a:t>
            </a:r>
            <a:r>
              <a:rPr lang="ru-RU" b="1" dirty="0" err="1" smtClean="0"/>
              <a:t>заголовків</a:t>
            </a:r>
            <a:r>
              <a:rPr lang="ru-RU" b="1" dirty="0" smtClean="0"/>
              <a:t>, </a:t>
            </a:r>
            <a:r>
              <a:rPr lang="ru-RU" b="1" dirty="0" err="1" smtClean="0"/>
              <a:t>списків</a:t>
            </a:r>
            <a:r>
              <a:rPr lang="ru-RU" b="1" dirty="0" smtClean="0"/>
              <a:t>, </a:t>
            </a:r>
            <a:r>
              <a:rPr lang="ru-RU" b="1" dirty="0" err="1" smtClean="0"/>
              <a:t>таблиць</a:t>
            </a:r>
            <a:r>
              <a:rPr lang="ru-RU" b="1" dirty="0" smtClean="0"/>
              <a:t> </a:t>
            </a:r>
            <a:r>
              <a:rPr lang="ru-RU" b="1" dirty="0" err="1" smtClean="0"/>
              <a:t>тощо</a:t>
            </a:r>
            <a:r>
              <a:rPr lang="ru-RU" b="1" dirty="0" smtClean="0"/>
              <a:t>.</a:t>
            </a: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50" y="1143000"/>
          <a:ext cx="8643968" cy="31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248"/>
                <a:gridCol w="3183397"/>
                <a:gridCol w="2881323"/>
              </a:tblGrid>
              <a:tr h="48924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Сторінка</a:t>
                      </a:r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Абзаци</a:t>
                      </a:r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Символи</a:t>
                      </a:r>
                      <a:endParaRPr lang="ru-RU" sz="1800" dirty="0"/>
                    </a:p>
                  </a:txBody>
                  <a:tcPr marL="91439" marR="91439"/>
                </a:tc>
              </a:tr>
              <a:tr h="265400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Орієнтація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аркуша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–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книжкова</a:t>
                      </a:r>
                      <a:endParaRPr lang="ru-RU" sz="1800" b="1" i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Розмір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аркуша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-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А4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Верхнє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поле -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1,5 см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Нижнє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поле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-1 см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Ліве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поле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- 2 см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Праве поле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— 1,5 см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Міжрядковий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інтервал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–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одинарний</a:t>
                      </a:r>
                      <a:endParaRPr lang="ru-RU" sz="1800" b="1" i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Інтервал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після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абзацу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-10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пт</a:t>
                      </a:r>
                      <a:endParaRPr lang="ru-RU" sz="1800" b="1" i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Вирівнювання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-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зліва</a:t>
                      </a:r>
                      <a:endParaRPr lang="ru-RU" sz="1800" b="1" i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Відступи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—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відсутні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Шрифт основного тексту - </a:t>
                      </a:r>
                      <a:r>
                        <a:rPr lang="en-US" sz="1800" b="1" i="1" dirty="0" smtClean="0">
                          <a:latin typeface="Calibri" pitchFamily="34" charset="0"/>
                        </a:rPr>
                        <a:t>Calibri</a:t>
                      </a:r>
                      <a:endParaRPr lang="ru-RU" sz="1800" b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Розмір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-11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пт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endParaRPr lang="uk-UA" sz="1800" b="1" i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Колір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–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чорний</a:t>
                      </a:r>
                      <a:endParaRPr lang="ru-RU" sz="1800" b="1" i="1" dirty="0" smtClean="0">
                        <a:latin typeface="Calibri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Calibri" pitchFamily="34" charset="0"/>
                        </a:rPr>
                        <a:t>Інтервал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 —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i="1" dirty="0" err="1" smtClean="0">
                          <a:latin typeface="Calibri" pitchFamily="34" charset="0"/>
                        </a:rPr>
                        <a:t>звичайний</a:t>
                      </a:r>
                      <a:r>
                        <a:rPr lang="ru-RU" sz="1800" b="1" i="1" dirty="0" smtClean="0">
                          <a:latin typeface="Calibri" pitchFamily="34" charset="0"/>
                        </a:rPr>
                        <a:t> 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-214313"/>
            <a:ext cx="8229600" cy="11430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FFFF00"/>
                </a:solidFill>
              </a:rPr>
              <a:t>Стандартний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шаблон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315" name="Текст 7"/>
          <p:cNvSpPr>
            <a:spLocks noGrp="1"/>
          </p:cNvSpPr>
          <p:nvPr>
            <p:ph type="body" idx="1"/>
          </p:nvPr>
        </p:nvSpPr>
        <p:spPr>
          <a:xfrm>
            <a:off x="4572031" y="5900774"/>
            <a:ext cx="4429125" cy="528622"/>
          </a:xfrm>
        </p:spPr>
        <p:txBody>
          <a:bodyPr/>
          <a:lstStyle/>
          <a:p>
            <a:r>
              <a:rPr lang="ru-RU" dirty="0" smtClean="0"/>
              <a:t>Шаблон  </a:t>
            </a:r>
            <a:r>
              <a:rPr lang="ru-RU" dirty="0" err="1" smtClean="0">
                <a:solidFill>
                  <a:srgbClr val="FF0000"/>
                </a:solidFill>
              </a:rPr>
              <a:t>Звичайне</a:t>
            </a:r>
            <a:r>
              <a:rPr lang="ru-RU" dirty="0" smtClean="0">
                <a:solidFill>
                  <a:srgbClr val="FF0000"/>
                </a:solidFill>
              </a:rPr>
              <a:t> резюме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50825" y="1052512"/>
            <a:ext cx="4283075" cy="5591198"/>
          </a:xfrm>
          <a:solidFill>
            <a:schemeClr val="tx2">
              <a:lumMod val="9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36195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800" b="1" dirty="0" err="1" smtClean="0"/>
              <a:t>Ще</a:t>
            </a:r>
            <a:r>
              <a:rPr lang="ru-RU" sz="1800" b="1" dirty="0" smtClean="0"/>
              <a:t> одним </a:t>
            </a:r>
            <a:r>
              <a:rPr lang="ru-RU" sz="1800" b="1" dirty="0" err="1" smtClean="0"/>
              <a:t>зі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стандартних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шаблонів</a:t>
            </a:r>
            <a:r>
              <a:rPr lang="ru-RU" sz="1800" b="1" dirty="0" smtClean="0"/>
              <a:t> </a:t>
            </a:r>
            <a:r>
              <a:rPr lang="en-US" sz="1800" b="1" dirty="0" smtClean="0"/>
              <a:t>Word</a:t>
            </a:r>
            <a:r>
              <a:rPr lang="ru-RU" sz="1800" b="1" dirty="0" smtClean="0"/>
              <a:t> 2007 </a:t>
            </a:r>
            <a:r>
              <a:rPr lang="ru-RU" sz="1800" b="1" dirty="0" err="1" smtClean="0"/>
              <a:t>є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наприклад</a:t>
            </a:r>
            <a:r>
              <a:rPr lang="ru-RU" sz="1800" b="1" dirty="0" smtClean="0"/>
              <a:t>, шаблон </a:t>
            </a:r>
            <a:r>
              <a:rPr lang="ru-RU" sz="1800" b="1" dirty="0" err="1" smtClean="0">
                <a:solidFill>
                  <a:srgbClr val="FF0000"/>
                </a:solidFill>
              </a:rPr>
              <a:t>Звичайне</a:t>
            </a:r>
            <a:r>
              <a:rPr lang="ru-RU" sz="1800" b="1" dirty="0" smtClean="0">
                <a:solidFill>
                  <a:srgbClr val="FF0000"/>
                </a:solidFill>
              </a:rPr>
              <a:t> резюме </a:t>
            </a:r>
            <a:r>
              <a:rPr lang="ru-RU" sz="1800" b="1" dirty="0" smtClean="0"/>
              <a:t>(файл </a:t>
            </a:r>
            <a:r>
              <a:rPr lang="en-US" sz="1800" b="1" dirty="0" err="1" smtClean="0"/>
              <a:t>MedianResume</a:t>
            </a:r>
            <a:r>
              <a:rPr lang="ru-RU" sz="1800" b="1" dirty="0" smtClean="0"/>
              <a:t>.</a:t>
            </a:r>
            <a:r>
              <a:rPr lang="en-US" sz="1800" b="1" dirty="0" err="1" smtClean="0"/>
              <a:t>dotx</a:t>
            </a:r>
            <a:r>
              <a:rPr lang="ru-RU" sz="1800" b="1" dirty="0" smtClean="0"/>
              <a:t>). </a:t>
            </a:r>
          </a:p>
          <a:p>
            <a:pPr marL="0" indent="36195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800" b="1" dirty="0" smtClean="0"/>
              <a:t>Цей шаблон </a:t>
            </a:r>
            <a:r>
              <a:rPr lang="ru-RU" sz="1800" b="1" dirty="0" err="1" smtClean="0"/>
              <a:t>містить</a:t>
            </a:r>
            <a:r>
              <a:rPr lang="ru-RU" sz="1800" b="1" dirty="0" smtClean="0"/>
              <a:t> у </a:t>
            </a:r>
            <a:r>
              <a:rPr lang="ru-RU" sz="1800" b="1" dirty="0" err="1" smtClean="0"/>
              <a:t>документі-заготовці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кілька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текстових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полів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які</a:t>
            </a:r>
            <a:r>
              <a:rPr lang="ru-RU" sz="1800" b="1" dirty="0" smtClean="0"/>
              <a:t> користувач вносить </a:t>
            </a:r>
            <a:r>
              <a:rPr lang="ru-RU" sz="1800" b="1" dirty="0" err="1" smtClean="0"/>
              <a:t>дані</a:t>
            </a:r>
            <a:r>
              <a:rPr lang="ru-RU" sz="1800" b="1" dirty="0" smtClean="0"/>
              <a:t> про себе: ім'я та </a:t>
            </a:r>
            <a:r>
              <a:rPr lang="ru-RU" sz="1800" b="1" dirty="0" err="1" smtClean="0"/>
              <a:t>прізвище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контактну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інформацію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відомості</a:t>
            </a:r>
            <a:r>
              <a:rPr lang="ru-RU" sz="1800" b="1" dirty="0" smtClean="0"/>
              <a:t> про </a:t>
            </a:r>
            <a:r>
              <a:rPr lang="ru-RU" sz="1800" b="1" dirty="0" err="1" smtClean="0"/>
              <a:t>освіту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місце</a:t>
            </a:r>
            <a:r>
              <a:rPr lang="ru-RU" sz="1800" b="1" dirty="0" smtClean="0"/>
              <a:t> роботи </a:t>
            </a:r>
            <a:r>
              <a:rPr lang="ru-RU" sz="1800" b="1" dirty="0" err="1" smtClean="0"/>
              <a:t>тощо</a:t>
            </a:r>
            <a:r>
              <a:rPr lang="ru-RU" sz="1800" b="1" dirty="0" smtClean="0"/>
              <a:t>. </a:t>
            </a:r>
          </a:p>
          <a:p>
            <a:pPr marL="0" indent="36195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800" b="1" dirty="0" err="1" smtClean="0"/>
              <a:t>Вставлену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фотографію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замінює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власну</a:t>
            </a:r>
            <a:r>
              <a:rPr lang="ru-RU" sz="1800" b="1" dirty="0" smtClean="0"/>
              <a:t>. Дату можна вибрати в </a:t>
            </a:r>
            <a:r>
              <a:rPr lang="ru-RU" sz="1800" b="1" dirty="0" err="1" smtClean="0"/>
              <a:t>календарі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який</a:t>
            </a:r>
            <a:r>
              <a:rPr lang="ru-RU" sz="1800" b="1" dirty="0" smtClean="0"/>
              <a:t> відкривається під час </a:t>
            </a:r>
            <a:r>
              <a:rPr lang="ru-RU" sz="1800" b="1" dirty="0" err="1" smtClean="0"/>
              <a:t>вибору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зазначеного</a:t>
            </a:r>
            <a:r>
              <a:rPr lang="ru-RU" sz="1800" b="1" dirty="0" smtClean="0"/>
              <a:t> поля. </a:t>
            </a:r>
            <a:r>
              <a:rPr lang="ru-RU" sz="1800" b="1" dirty="0" err="1" smtClean="0"/>
              <a:t>Кожна</a:t>
            </a:r>
            <a:r>
              <a:rPr lang="ru-RU" sz="1800" b="1" dirty="0" smtClean="0"/>
              <a:t> структурна </a:t>
            </a:r>
            <a:r>
              <a:rPr lang="ru-RU" sz="1800" b="1" dirty="0" err="1" smtClean="0"/>
              <a:t>частина</a:t>
            </a:r>
            <a:r>
              <a:rPr lang="ru-RU" sz="1800" b="1" dirty="0" smtClean="0"/>
              <a:t> документа </a:t>
            </a:r>
            <a:r>
              <a:rPr lang="ru-RU" sz="1800" b="1" dirty="0" err="1" smtClean="0"/>
              <a:t>вже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відформатована</a:t>
            </a:r>
            <a:r>
              <a:rPr lang="ru-RU" sz="1800" b="1" dirty="0" smtClean="0"/>
              <a:t> і </a:t>
            </a:r>
            <a:r>
              <a:rPr lang="ru-RU" sz="1800" b="1" dirty="0" err="1" smtClean="0"/>
              <a:t>розміщена</a:t>
            </a:r>
            <a:r>
              <a:rPr lang="ru-RU" sz="1800" b="1" dirty="0" smtClean="0"/>
              <a:t> в </a:t>
            </a:r>
            <a:r>
              <a:rPr lang="ru-RU" sz="1800" b="1" dirty="0" err="1" smtClean="0"/>
              <a:t>тексті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відповідним</a:t>
            </a:r>
            <a:r>
              <a:rPr lang="ru-RU" sz="1800" b="1" dirty="0" smtClean="0"/>
              <a:t> чином. </a:t>
            </a:r>
          </a:p>
          <a:p>
            <a:pPr marL="0" indent="36195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800" b="1" dirty="0" err="1" smtClean="0"/>
              <a:t>Використовуючи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цей</a:t>
            </a:r>
            <a:r>
              <a:rPr lang="ru-RU" sz="1800" b="1" dirty="0" smtClean="0"/>
              <a:t> шаблон, можна </a:t>
            </a:r>
            <a:r>
              <a:rPr lang="ru-RU" sz="1800" b="1" dirty="0" err="1" smtClean="0"/>
              <a:t>швидко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підготувати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власне</a:t>
            </a:r>
            <a:r>
              <a:rPr lang="ru-RU" sz="1800" b="1" dirty="0" smtClean="0"/>
              <a:t> резюме.</a:t>
            </a:r>
            <a:endParaRPr lang="ru-RU" sz="18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71546"/>
            <a:ext cx="3857652" cy="481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88544579195c7c6f287dd5ba26ac2845ceeb8c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725</TotalTime>
  <Words>1550</Words>
  <Application>Microsoft Office PowerPoint</Application>
  <PresentationFormat>Экран (4:3)</PresentationFormat>
  <Paragraphs>139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Шаблон документа. Макроси. Друк документа.</vt:lpstr>
      <vt:lpstr>Шаблони документів і робота з ними</vt:lpstr>
      <vt:lpstr>Створення документа-шаблону</vt:lpstr>
      <vt:lpstr>Шаблон та документ</vt:lpstr>
      <vt:lpstr>Слайд 5</vt:lpstr>
      <vt:lpstr>Шаблони </vt:lpstr>
      <vt:lpstr>Основним зі стандартних шаблонів Word 2007 є шаблон Звичайний (зберігається у файлі Normal.dotm), який автоматично відкривається із запуском програми Word 2007 і встановлює за замовчуванням  формат об'єктів документа . </vt:lpstr>
      <vt:lpstr>Значення властивостей об'єктів документа в шаблоні Normal.dot</vt:lpstr>
      <vt:lpstr>Стандартний шаблон</vt:lpstr>
      <vt:lpstr>Створення документів на основі інстальованих шаблонів</vt:lpstr>
      <vt:lpstr>Способи створення шаблонів документів</vt:lpstr>
      <vt:lpstr>Способи створення шаблонів документів</vt:lpstr>
      <vt:lpstr>Способи створення шаблонів документів</vt:lpstr>
      <vt:lpstr>Створення макросів в автоматичному режимі</vt:lpstr>
      <vt:lpstr>Створення макросів в автоматичному режимі та їхнє використання</vt:lpstr>
      <vt:lpstr>Створення макросів в автоматичному режимі та їхнє використання</vt:lpstr>
      <vt:lpstr>Створення макросу</vt:lpstr>
      <vt:lpstr>Запис макросу</vt:lpstr>
      <vt:lpstr>Слайд 19</vt:lpstr>
      <vt:lpstr>Слайд 20</vt:lpstr>
      <vt:lpstr>Робота з макросами</vt:lpstr>
      <vt:lpstr>Друк документа</vt:lpstr>
      <vt:lpstr>Параметри друку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Вивчаємо інформатику</dc:title>
  <dc:creator>KEK$</dc:creator>
  <cp:lastModifiedBy>Оксана Григорівна</cp:lastModifiedBy>
  <cp:revision>76</cp:revision>
  <dcterms:created xsi:type="dcterms:W3CDTF">2011-06-15T13:44:04Z</dcterms:created>
  <dcterms:modified xsi:type="dcterms:W3CDTF">2014-02-20T22:03:59Z</dcterms:modified>
</cp:coreProperties>
</file>