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64" r:id="rId2"/>
    <p:sldId id="265" r:id="rId3"/>
    <p:sldId id="257" r:id="rId4"/>
    <p:sldId id="268" r:id="rId5"/>
    <p:sldId id="323" r:id="rId6"/>
    <p:sldId id="261" r:id="rId7"/>
    <p:sldId id="263" r:id="rId8"/>
    <p:sldId id="258" r:id="rId9"/>
    <p:sldId id="259" r:id="rId10"/>
    <p:sldId id="266" r:id="rId11"/>
    <p:sldId id="267" r:id="rId12"/>
    <p:sldId id="269" r:id="rId13"/>
    <p:sldId id="298" r:id="rId14"/>
    <p:sldId id="270" r:id="rId15"/>
    <p:sldId id="297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300" r:id="rId24"/>
    <p:sldId id="301" r:id="rId25"/>
    <p:sldId id="278" r:id="rId26"/>
    <p:sldId id="299" r:id="rId27"/>
    <p:sldId id="279" r:id="rId28"/>
    <p:sldId id="304" r:id="rId29"/>
    <p:sldId id="302" r:id="rId30"/>
    <p:sldId id="305" r:id="rId31"/>
    <p:sldId id="303" r:id="rId32"/>
    <p:sldId id="306" r:id="rId33"/>
    <p:sldId id="307" r:id="rId34"/>
    <p:sldId id="308" r:id="rId35"/>
    <p:sldId id="309" r:id="rId36"/>
    <p:sldId id="310" r:id="rId37"/>
    <p:sldId id="311" r:id="rId38"/>
    <p:sldId id="312" r:id="rId39"/>
    <p:sldId id="313" r:id="rId40"/>
    <p:sldId id="314" r:id="rId41"/>
    <p:sldId id="315" r:id="rId42"/>
    <p:sldId id="316" r:id="rId43"/>
    <p:sldId id="320" r:id="rId4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BB7"/>
    <a:srgbClr val="E60005"/>
    <a:srgbClr val="F21AA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624" autoAdjust="0"/>
  </p:normalViewPr>
  <p:slideViewPr>
    <p:cSldViewPr>
      <p:cViewPr varScale="1">
        <p:scale>
          <a:sx n="65" d="100"/>
          <a:sy n="65" d="100"/>
        </p:scale>
        <p:origin x="-8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C9CF43-EC74-4634-BCFA-C61772518895}" type="datetimeFigureOut">
              <a:rPr lang="uk-UA" smtClean="0"/>
              <a:t>12.02.2014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43489-887B-451A-9394-670B1AE5EA62}" type="slidenum">
              <a:rPr lang="uk-UA" smtClean="0"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43489-887B-451A-9394-670B1AE5EA62}" type="slidenum">
              <a:rPr lang="uk-UA" smtClean="0"/>
              <a:t>4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17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836712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70892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BFBB7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Photoshop\21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BFBB7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/>
          <a:lstStyle/>
          <a:p>
            <a:fld id="{95C50825-A67E-473C-8FEC-92942B8ADE67}" type="datetimeFigureOut">
              <a:rPr lang="ru-RU" smtClean="0"/>
              <a:pPr/>
              <a:t>12.02.2014</a:t>
            </a:fld>
            <a:endParaRPr lang="uk-UA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/>
          <a:lstStyle/>
          <a:p>
            <a:fld id="{62D563F5-283C-4A7B-BF3E-1B6891CBD69E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hotoshop\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FBFBB7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85794"/>
            <a:ext cx="8429684" cy="2571768"/>
          </a:xfrm>
        </p:spPr>
        <p:txBody>
          <a:bodyPr>
            <a:noAutofit/>
          </a:bodyPr>
          <a:lstStyle/>
          <a:p>
            <a:pPr algn="just"/>
            <a:r>
              <a:rPr lang="uk-UA" sz="5000" b="1" dirty="0" smtClean="0">
                <a:latin typeface="Times New Roman" pitchFamily="18" charset="0"/>
                <a:cs typeface="Times New Roman" pitchFamily="18" charset="0"/>
              </a:rPr>
              <a:t>ОФОРМЛЕННЯ СТОРІНОК ТЕКСТОВОГО ДОКУМЕНТА</a:t>
            </a:r>
            <a:endParaRPr lang="uk-UA" sz="5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l="69871" t="6361" r="615" b="39993"/>
          <a:stretch>
            <a:fillRect/>
          </a:stretch>
        </p:blipFill>
        <p:spPr bwMode="auto">
          <a:xfrm>
            <a:off x="1142976" y="285728"/>
            <a:ext cx="6215106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Photoshop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uk-UA" dirty="0" smtClean="0"/>
              <a:t>Форматування сторінок</a:t>
            </a:r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8736"/>
            <a:ext cx="7278383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ілка вгору 4"/>
          <p:cNvSpPr/>
          <p:nvPr/>
        </p:nvSpPr>
        <p:spPr>
          <a:xfrm rot="3660000">
            <a:off x="5070181" y="2985773"/>
            <a:ext cx="571504" cy="2954676"/>
          </a:xfrm>
          <a:prstGeom prst="upArrow">
            <a:avLst>
              <a:gd name="adj1" fmla="val 25914"/>
              <a:gd name="adj2" fmla="val 74086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Прямокутник 5"/>
          <p:cNvSpPr/>
          <p:nvPr/>
        </p:nvSpPr>
        <p:spPr>
          <a:xfrm>
            <a:off x="6786578" y="3357562"/>
            <a:ext cx="500066" cy="428628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0"/>
            <a:ext cx="671517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841248"/>
          </a:xfr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r>
              <a:rPr lang="uk-UA" dirty="0" smtClean="0"/>
              <a:t>Список кілька сторінок має значення</a:t>
            </a:r>
            <a:endParaRPr lang="uk-U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857364"/>
            <a:ext cx="8157139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uk-UA" dirty="0" smtClean="0"/>
              <a:t>При значенні </a:t>
            </a:r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</a:rPr>
              <a:t>Звичайний </a:t>
            </a:r>
            <a:r>
              <a:rPr lang="uk-UA" dirty="0" smtClean="0"/>
              <a:t>поля є</a:t>
            </a:r>
            <a:endParaRPr lang="uk-UA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857364"/>
            <a:ext cx="8086947" cy="4291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257288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uk-UA" dirty="0" smtClean="0"/>
              <a:t>При значенні </a:t>
            </a:r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</a:rPr>
              <a:t>Дзеркальні поля </a:t>
            </a:r>
            <a:r>
              <a:rPr lang="uk-UA" dirty="0" smtClean="0"/>
              <a:t>поля є</a:t>
            </a:r>
            <a:endParaRPr lang="uk-U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2285992"/>
            <a:ext cx="8939196" cy="3890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71414"/>
            <a:ext cx="8686800" cy="841248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uk-UA" dirty="0" smtClean="0"/>
              <a:t>Параметри сторінки </a:t>
            </a:r>
            <a:r>
              <a:rPr lang="uk-UA" dirty="0" smtClean="0">
                <a:latin typeface="Times New Roman"/>
                <a:cs typeface="Times New Roman"/>
              </a:rPr>
              <a:t>→</a:t>
            </a:r>
            <a:r>
              <a:rPr lang="uk-UA" dirty="0" smtClean="0"/>
              <a:t> Папір</a:t>
            </a:r>
            <a:endParaRPr lang="uk-U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857232"/>
            <a:ext cx="6072230" cy="5983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71414"/>
            <a:ext cx="8686800" cy="841248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uk-UA" dirty="0" smtClean="0"/>
              <a:t>Параметри сторінки </a:t>
            </a:r>
            <a:r>
              <a:rPr lang="uk-UA" dirty="0" smtClean="0">
                <a:latin typeface="Times New Roman"/>
                <a:cs typeface="Times New Roman"/>
              </a:rPr>
              <a:t>→</a:t>
            </a:r>
            <a:r>
              <a:rPr lang="uk-UA" dirty="0" smtClean="0"/>
              <a:t> Макет</a:t>
            </a:r>
            <a:endParaRPr lang="uk-U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9" y="928694"/>
            <a:ext cx="6000792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85926"/>
            <a:ext cx="8686800" cy="2643206"/>
          </a:xfrm>
        </p:spPr>
        <p:txBody>
          <a:bodyPr/>
          <a:lstStyle/>
          <a:p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Розділ — частина документа, яка має задані значення параметрів форматування сторінок.</a:t>
            </a:r>
            <a:r>
              <a:rPr lang="uk-UA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5400" dirty="0" smtClean="0">
                <a:latin typeface="Times New Roman" pitchFamily="18" charset="0"/>
                <a:cs typeface="Times New Roman" pitchFamily="18" charset="0"/>
              </a:rPr>
            </a:br>
            <a:endParaRPr lang="uk-UA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uk-UA" dirty="0" smtClean="0"/>
              <a:t>Розмітка сторінки </a:t>
            </a:r>
            <a:r>
              <a:rPr lang="uk-UA" dirty="0" smtClean="0">
                <a:latin typeface="Times New Roman"/>
                <a:cs typeface="Times New Roman"/>
              </a:rPr>
              <a:t>→</a:t>
            </a:r>
            <a:r>
              <a:rPr lang="uk-UA" dirty="0" smtClean="0"/>
              <a:t> Розриви</a:t>
            </a:r>
            <a:endParaRPr lang="uk-UA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2487017"/>
            <a:ext cx="9072594" cy="2746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кутник 3"/>
          <p:cNvSpPr/>
          <p:nvPr/>
        </p:nvSpPr>
        <p:spPr>
          <a:xfrm>
            <a:off x="5000628" y="3071810"/>
            <a:ext cx="2071702" cy="642942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928670"/>
            <a:ext cx="8686800" cy="4000528"/>
          </a:xfrm>
          <a:effectLst/>
        </p:spPr>
        <p:txBody>
          <a:bodyPr>
            <a:normAutofit fontScale="90000"/>
          </a:bodyPr>
          <a:lstStyle/>
          <a:p>
            <a:r>
              <a:rPr lang="en-US" cap="none" smtClean="0">
                <a:latin typeface="Times New Roman" pitchFamily="18" charset="0"/>
                <a:cs typeface="Times New Roman" pitchFamily="18" charset="0"/>
              </a:rPr>
              <a:t>Стилем називається сукупність параметрів форматування, що позначається унікальним іменем і може застосовуватися для форматування текстових фрагментів.</a:t>
            </a:r>
            <a:r>
              <a:rPr lang="uk-UA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cap="none" dirty="0" smtClean="0">
                <a:latin typeface="Times New Roman" pitchFamily="18" charset="0"/>
                <a:cs typeface="Times New Roman" pitchFamily="18" charset="0"/>
              </a:rPr>
            </a:br>
            <a:endParaRPr lang="uk-UA" cap="none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uk-UA" dirty="0" smtClean="0"/>
              <a:t>Розриви </a:t>
            </a:r>
            <a:r>
              <a:rPr lang="uk-UA" dirty="0" smtClean="0">
                <a:latin typeface="Times New Roman"/>
                <a:cs typeface="Times New Roman"/>
              </a:rPr>
              <a:t>→</a:t>
            </a:r>
            <a:r>
              <a:rPr lang="uk-UA" dirty="0" smtClean="0"/>
              <a:t> </a:t>
            </a:r>
            <a:r>
              <a:rPr lang="uk-UA" dirty="0" err="1" smtClean="0"/>
              <a:t>Розриви</a:t>
            </a:r>
            <a:r>
              <a:rPr lang="uk-UA" dirty="0" smtClean="0"/>
              <a:t> розділів</a:t>
            </a:r>
            <a:endParaRPr lang="uk-UA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357297"/>
            <a:ext cx="4214842" cy="5420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328726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uk-UA" dirty="0" smtClean="0"/>
              <a:t>Параметри сторінки </a:t>
            </a:r>
            <a:r>
              <a:rPr lang="uk-UA" dirty="0" smtClean="0">
                <a:latin typeface="Times New Roman"/>
                <a:cs typeface="Times New Roman"/>
              </a:rPr>
              <a:t>→</a:t>
            </a:r>
            <a:r>
              <a:rPr lang="uk-UA" dirty="0" smtClean="0"/>
              <a:t> Папір </a:t>
            </a:r>
            <a:r>
              <a:rPr lang="uk-UA" dirty="0" smtClean="0">
                <a:latin typeface="Times New Roman"/>
                <a:cs typeface="Times New Roman"/>
              </a:rPr>
              <a:t>→ </a:t>
            </a:r>
            <a:r>
              <a:rPr lang="uk-UA" dirty="0" smtClean="0"/>
              <a:t>Застосувати до:</a:t>
            </a:r>
            <a:endParaRPr lang="uk-UA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928934"/>
            <a:ext cx="6854804" cy="319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1471602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uk-UA" dirty="0" smtClean="0"/>
              <a:t>Вставлення колонтитулів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Вставлення </a:t>
            </a:r>
            <a:r>
              <a:rPr lang="uk-UA" dirty="0" smtClean="0">
                <a:latin typeface="Times New Roman"/>
                <a:cs typeface="Times New Roman"/>
              </a:rPr>
              <a:t>→</a:t>
            </a:r>
            <a:r>
              <a:rPr lang="uk-UA" dirty="0" smtClean="0"/>
              <a:t> Колонтитули</a:t>
            </a:r>
            <a:endParaRPr lang="uk-UA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786058"/>
            <a:ext cx="7105726" cy="3045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-24"/>
            <a:ext cx="8842248" cy="841248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uk-UA" dirty="0" smtClean="0"/>
              <a:t>Вибравши конкретний колонтитулу</a:t>
            </a:r>
            <a:endParaRPr lang="uk-UA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781549"/>
            <a:ext cx="5000660" cy="6076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471602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Область колонтитула обмежена пунктирною лінією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71" y="4929198"/>
            <a:ext cx="9072658" cy="1311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47" y="2714620"/>
            <a:ext cx="8976306" cy="1400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Знаряддя для колонтитулів</a:t>
            </a:r>
            <a:endParaRPr lang="uk-UA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r="48550"/>
          <a:stretch>
            <a:fillRect/>
          </a:stretch>
        </p:blipFill>
        <p:spPr bwMode="auto">
          <a:xfrm>
            <a:off x="142844" y="1428736"/>
            <a:ext cx="8774985" cy="20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057" y="3878454"/>
            <a:ext cx="8985537" cy="19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Номер сторінки</a:t>
            </a:r>
            <a:endParaRPr lang="uk-UA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500174"/>
            <a:ext cx="5076853" cy="4860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686800" cy="841248"/>
          </a:xfrm>
          <a:solidFill>
            <a:schemeClr val="accent5">
              <a:lumMod val="75000"/>
            </a:schemeClr>
          </a:solidFill>
          <a:ln w="28575">
            <a:solidFill>
              <a:srgbClr val="FFC000"/>
            </a:solidFill>
          </a:ln>
        </p:spPr>
        <p:txBody>
          <a:bodyPr/>
          <a:lstStyle/>
          <a:p>
            <a:r>
              <a:rPr lang="uk-UA" dirty="0" smtClean="0"/>
              <a:t>Положення колонтитула</a:t>
            </a:r>
            <a:endParaRPr lang="uk-UA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723057"/>
            <a:ext cx="6429420" cy="6134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86800" cy="1185850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uk-UA" dirty="0" smtClean="0"/>
              <a:t>Вибравши формат номерів сторінок</a:t>
            </a:r>
            <a:endParaRPr lang="uk-UA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9922" y="1600869"/>
            <a:ext cx="4000838" cy="5114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1818" y="357166"/>
            <a:ext cx="7413520" cy="841248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uk-UA" dirty="0" smtClean="0"/>
              <a:t>Діалогове вікно</a:t>
            </a:r>
            <a:endParaRPr lang="uk-UA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389106"/>
            <a:ext cx="5000660" cy="5183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2918" y="214290"/>
            <a:ext cx="8686800" cy="841248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uk-UA" dirty="0" smtClean="0">
                <a:latin typeface="Times New Roman"/>
                <a:cs typeface="Times New Roman"/>
              </a:rPr>
              <a:t>Основне →</a:t>
            </a:r>
            <a:r>
              <a:rPr lang="uk-UA" dirty="0" smtClean="0"/>
              <a:t> Стилі </a:t>
            </a:r>
            <a:r>
              <a:rPr lang="uk-UA" dirty="0" smtClean="0">
                <a:latin typeface="Times New Roman"/>
                <a:cs typeface="Times New Roman"/>
              </a:rPr>
              <a:t>→ Вибір стилю</a:t>
            </a:r>
            <a:endParaRPr lang="uk-UA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r="89041" b="88716"/>
          <a:stretch>
            <a:fillRect/>
          </a:stretch>
        </p:blipFill>
        <p:spPr bwMode="auto">
          <a:xfrm>
            <a:off x="285720" y="1500174"/>
            <a:ext cx="264320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14752"/>
            <a:ext cx="9144000" cy="1924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Кругова стрілка 18"/>
          <p:cNvSpPr/>
          <p:nvPr/>
        </p:nvSpPr>
        <p:spPr>
          <a:xfrm rot="1560000">
            <a:off x="2274034" y="1856723"/>
            <a:ext cx="3214710" cy="2643206"/>
          </a:xfrm>
          <a:prstGeom prst="circularArrow">
            <a:avLst>
              <a:gd name="adj1" fmla="val 9580"/>
              <a:gd name="adj2" fmla="val 840366"/>
              <a:gd name="adj3" fmla="val 20918501"/>
              <a:gd name="adj4" fmla="val 12244962"/>
              <a:gd name="adj5" fmla="val 103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Посилання → Зміст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638" y="3000372"/>
            <a:ext cx="8963362" cy="243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круглений прямокутник 3"/>
          <p:cNvSpPr/>
          <p:nvPr/>
        </p:nvSpPr>
        <p:spPr>
          <a:xfrm>
            <a:off x="7715272" y="3000372"/>
            <a:ext cx="1428728" cy="428628"/>
          </a:xfrm>
          <a:prstGeom prst="round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Блок-схема: процес 4"/>
          <p:cNvSpPr/>
          <p:nvPr/>
        </p:nvSpPr>
        <p:spPr>
          <a:xfrm>
            <a:off x="214282" y="3429000"/>
            <a:ext cx="3929090" cy="1928826"/>
          </a:xfrm>
          <a:prstGeom prst="flowChartProcess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Вигнута догори стрілка 5"/>
          <p:cNvSpPr/>
          <p:nvPr/>
        </p:nvSpPr>
        <p:spPr>
          <a:xfrm rot="-300000" flipH="1">
            <a:off x="2277843" y="1544099"/>
            <a:ext cx="6000792" cy="1714512"/>
          </a:xfrm>
          <a:prstGeom prst="curvedDownArrow">
            <a:avLst>
              <a:gd name="adj1" fmla="val 21672"/>
              <a:gd name="adj2" fmla="val 64733"/>
              <a:gd name="adj3" fmla="val 361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Вибираємо інструмент Зміст</a:t>
            </a:r>
            <a:endParaRPr lang="uk-UA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143116"/>
            <a:ext cx="6272405" cy="3371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1643042" y="2214554"/>
            <a:ext cx="1500198" cy="2857520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0"/>
            <a:ext cx="5960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Блок-схема: процес 5"/>
          <p:cNvSpPr/>
          <p:nvPr/>
        </p:nvSpPr>
        <p:spPr>
          <a:xfrm>
            <a:off x="1785918" y="6215082"/>
            <a:ext cx="6000792" cy="357190"/>
          </a:xfrm>
          <a:prstGeom prst="flowChartProcess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80" y="0"/>
            <a:ext cx="8686800" cy="841248"/>
          </a:xfrm>
          <a:solidFill>
            <a:schemeClr val="accent5">
              <a:lumMod val="75000"/>
            </a:schemeClr>
          </a:solidFill>
          <a:ln>
            <a:solidFill>
              <a:srgbClr val="FFC000"/>
            </a:solidFill>
          </a:ln>
        </p:spPr>
        <p:txBody>
          <a:bodyPr/>
          <a:lstStyle/>
          <a:p>
            <a:r>
              <a:rPr lang="uk-UA" dirty="0" smtClean="0"/>
              <a:t>Діалогове вікно</a:t>
            </a:r>
            <a:endParaRPr lang="uk-UA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9" y="708190"/>
            <a:ext cx="7215238" cy="614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Режими перегляду документа</a:t>
            </a:r>
            <a:endParaRPr lang="uk-UA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14620"/>
            <a:ext cx="9162340" cy="14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кутник 3"/>
          <p:cNvSpPr/>
          <p:nvPr/>
        </p:nvSpPr>
        <p:spPr>
          <a:xfrm>
            <a:off x="0" y="3000372"/>
            <a:ext cx="4143372" cy="1214446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Прямокутник 4"/>
          <p:cNvSpPr/>
          <p:nvPr/>
        </p:nvSpPr>
        <p:spPr>
          <a:xfrm>
            <a:off x="8215338" y="2571744"/>
            <a:ext cx="928662" cy="571504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Вигнута донизу стрілка 5"/>
          <p:cNvSpPr/>
          <p:nvPr/>
        </p:nvSpPr>
        <p:spPr>
          <a:xfrm rot="-660000" flipH="1">
            <a:off x="3286418" y="3604331"/>
            <a:ext cx="5746802" cy="171451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500680"/>
            <a:ext cx="4569644" cy="1357320"/>
          </a:xfrm>
          <a:prstGeom prst="roundRect">
            <a:avLst>
              <a:gd name="adj" fmla="val 2923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1214414" y="4857760"/>
            <a:ext cx="13189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400" dirty="0" smtClean="0">
                <a:solidFill>
                  <a:srgbClr val="FBFBB7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endParaRPr lang="uk-UA" sz="4400" dirty="0">
              <a:solidFill>
                <a:srgbClr val="FBFBB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Режими перегляду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вмісту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Звичайний 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режим призначений для введення, редагування та форматування тексту. В цьому режимі форматування тексту відображається повністю, а розмітка сторінки відображається у 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спрощеному вигляді.</a:t>
            </a:r>
            <a:endParaRPr lang="uk-UA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вмісту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У режимі </a:t>
            </a:r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Розмітки сторінки 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текст, зображення, колонтитули, колонки та інші об'єкти документа відображаються в такому вигляді, який вони матимуть після друкування на папері. </a:t>
            </a:r>
          </a:p>
          <a:p>
            <a:endParaRPr lang="uk-UA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457200" y="285728"/>
            <a:ext cx="8229600" cy="1143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1200" cap="none" spc="0" normalizeH="0" baseline="0" noProof="0" smtClean="0">
                <a:ln>
                  <a:noFill/>
                </a:ln>
                <a:solidFill>
                  <a:srgbClr val="FBFBB7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Режими перегляду</a:t>
            </a:r>
            <a:endParaRPr kumimoji="0" lang="uk-UA" sz="4400" b="0" i="0" u="none" strike="noStrike" kern="1200" cap="none" spc="0" normalizeH="0" baseline="0" noProof="0" dirty="0">
              <a:ln>
                <a:noFill/>
              </a:ln>
              <a:solidFill>
                <a:srgbClr val="FBFBB7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вмісту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Режим </a:t>
            </a:r>
            <a:r>
              <a:rPr lang="uk-UA" sz="4000" b="1" i="1" dirty="0" err="1" smtClean="0">
                <a:latin typeface="Times New Roman" pitchFamily="18" charset="0"/>
                <a:cs typeface="Times New Roman" pitchFamily="18" charset="0"/>
              </a:rPr>
              <a:t>Веб-документ</a:t>
            </a:r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застосовують під час створення </a:t>
            </a:r>
            <a:r>
              <a:rPr lang="uk-UA" sz="4000" dirty="0" err="1" smtClean="0">
                <a:latin typeface="Times New Roman" pitchFamily="18" charset="0"/>
                <a:cs typeface="Times New Roman" pitchFamily="18" charset="0"/>
              </a:rPr>
              <a:t>веб-сторінок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 засобами </a:t>
            </a:r>
            <a:r>
              <a:rPr lang="uk-UA" sz="4000" i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4000" i="1" smtClean="0">
                <a:latin typeface="Times New Roman" pitchFamily="18" charset="0"/>
                <a:cs typeface="Times New Roman" pitchFamily="18" charset="0"/>
              </a:rPr>
              <a:t>SWord</a:t>
            </a:r>
            <a:r>
              <a:rPr lang="uk-UA" sz="40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У цьому режимі відображається фон документа, малюнки та інші графічні об'єкти розміщуються таким чином, як вони будуть відображені у браузері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457200" y="285728"/>
            <a:ext cx="8229600" cy="1143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1200" cap="none" spc="0" normalizeH="0" baseline="0" noProof="0" smtClean="0">
                <a:ln>
                  <a:noFill/>
                </a:ln>
                <a:solidFill>
                  <a:srgbClr val="FBFBB7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Режими перегляду</a:t>
            </a:r>
            <a:endParaRPr kumimoji="0" lang="uk-UA" sz="4400" b="0" i="0" u="none" strike="noStrike" kern="1200" cap="none" spc="0" normalizeH="0" baseline="0" noProof="0" dirty="0">
              <a:ln>
                <a:noFill/>
              </a:ln>
              <a:solidFill>
                <a:srgbClr val="FBFBB7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вмісту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Режим Структури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дає можливість переглядати структуру великих документів, яка визначається стилями заголовків різних рівнів. У цьому режимі можна згорнути документ, відображаючи лише основні заголовки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Межі сторінок, колонтитули, малюнки та фон у режимі структури не відображаються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1200" cap="none" spc="0" normalizeH="0" baseline="0" noProof="0" smtClean="0">
                <a:ln>
                  <a:noFill/>
                </a:ln>
                <a:solidFill>
                  <a:srgbClr val="FBFBB7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Режими перегляду</a:t>
            </a:r>
            <a:endParaRPr kumimoji="0" lang="uk-UA" sz="4400" b="0" i="0" u="none" strike="noStrike" kern="1200" cap="none" spc="0" normalizeH="0" baseline="0" noProof="0" dirty="0">
              <a:ln>
                <a:noFill/>
              </a:ln>
              <a:solidFill>
                <a:srgbClr val="FBFBB7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вмісту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Режимі читання 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документ оптимізується для читання, при цьому приховуються всі панелі інструментів, крім панелей </a:t>
            </a:r>
            <a:r>
              <a:rPr lang="uk-UA" sz="4000" i="1" dirty="0" smtClean="0">
                <a:latin typeface="Times New Roman" pitchFamily="18" charset="0"/>
                <a:cs typeface="Times New Roman" pitchFamily="18" charset="0"/>
              </a:rPr>
              <a:t>Режим читання 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uk-UA" sz="4000" i="1" dirty="0" smtClean="0">
                <a:latin typeface="Times New Roman" pitchFamily="18" charset="0"/>
                <a:cs typeface="Times New Roman" pitchFamily="18" charset="0"/>
              </a:rPr>
              <a:t>Рецензування. 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Вигляд документа в режимі читання, як правило, значно відрізняється від надрукованого.</a:t>
            </a:r>
            <a:endParaRPr lang="uk-UA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1200" cap="none" spc="0" normalizeH="0" baseline="0" noProof="0" smtClean="0">
                <a:ln>
                  <a:noFill/>
                </a:ln>
                <a:solidFill>
                  <a:srgbClr val="FBFBB7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Режими перегляду</a:t>
            </a:r>
            <a:endParaRPr kumimoji="0" lang="uk-UA" sz="4400" b="0" i="0" u="none" strike="noStrike" kern="1200" cap="none" spc="0" normalizeH="0" baseline="0" noProof="0" dirty="0">
              <a:ln>
                <a:noFill/>
              </a:ln>
              <a:solidFill>
                <a:srgbClr val="FBFBB7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Ескізи —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це зменшені зображення всіх сторінок документа, які відображаються в окремій області.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14620"/>
            <a:ext cx="9162340" cy="1476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кутник 4"/>
          <p:cNvSpPr/>
          <p:nvPr/>
        </p:nvSpPr>
        <p:spPr>
          <a:xfrm>
            <a:off x="8215338" y="2571744"/>
            <a:ext cx="928662" cy="571504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Блок-схема: процес 5"/>
          <p:cNvSpPr/>
          <p:nvPr/>
        </p:nvSpPr>
        <p:spPr>
          <a:xfrm>
            <a:off x="5857884" y="3286124"/>
            <a:ext cx="1357322" cy="428628"/>
          </a:xfrm>
          <a:prstGeom prst="flowChartProcess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1214446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uk-UA" dirty="0" smtClean="0"/>
              <a:t>Вибираємо параметри і створюємо новий стиль</a:t>
            </a:r>
            <a:endParaRPr lang="uk-UA" dirty="0"/>
          </a:p>
        </p:txBody>
      </p:sp>
      <p:pic>
        <p:nvPicPr>
          <p:cNvPr id="3" name="Рисунок 2"/>
          <p:cNvPicPr/>
          <p:nvPr/>
        </p:nvPicPr>
        <p:blipFill>
          <a:blip r:embed="rId3" cstate="print"/>
          <a:srcRect l="65888" t="3500" r="11904" b="82100"/>
          <a:stretch>
            <a:fillRect/>
          </a:stretch>
        </p:blipFill>
        <p:spPr bwMode="auto">
          <a:xfrm>
            <a:off x="714348" y="1643050"/>
            <a:ext cx="578647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кутник 3"/>
          <p:cNvSpPr/>
          <p:nvPr/>
        </p:nvSpPr>
        <p:spPr>
          <a:xfrm>
            <a:off x="6215074" y="3143248"/>
            <a:ext cx="285752" cy="35719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Стрілка вгору 4"/>
          <p:cNvSpPr/>
          <p:nvPr/>
        </p:nvSpPr>
        <p:spPr>
          <a:xfrm rot="3660000">
            <a:off x="4573886" y="2846376"/>
            <a:ext cx="571504" cy="2954676"/>
          </a:xfrm>
          <a:prstGeom prst="upArrow">
            <a:avLst>
              <a:gd name="adj1" fmla="val 25914"/>
              <a:gd name="adj2" fmla="val 74086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6" name="Рисунок 5"/>
          <p:cNvPicPr/>
          <p:nvPr/>
        </p:nvPicPr>
        <p:blipFill>
          <a:blip r:embed="rId4" cstate="print"/>
          <a:srcRect l="27683" t="3306" r="11664" b="53994"/>
          <a:stretch>
            <a:fillRect/>
          </a:stretch>
        </p:blipFill>
        <p:spPr bwMode="auto">
          <a:xfrm>
            <a:off x="0" y="928670"/>
            <a:ext cx="914400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кутник 6"/>
          <p:cNvSpPr/>
          <p:nvPr/>
        </p:nvSpPr>
        <p:spPr>
          <a:xfrm>
            <a:off x="3286116" y="4286256"/>
            <a:ext cx="5857884" cy="500066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uk-UA" dirty="0" smtClean="0"/>
              <a:t>Ескізи по лівій стороні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142984"/>
            <a:ext cx="6789737" cy="553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Схема документа містить список заголовків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14620"/>
            <a:ext cx="9162340" cy="1476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кутник 4"/>
          <p:cNvSpPr/>
          <p:nvPr/>
        </p:nvSpPr>
        <p:spPr>
          <a:xfrm>
            <a:off x="8215338" y="2571744"/>
            <a:ext cx="928662" cy="571504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Блок-схема: процес 5"/>
          <p:cNvSpPr/>
          <p:nvPr/>
        </p:nvSpPr>
        <p:spPr>
          <a:xfrm>
            <a:off x="5929322" y="2786058"/>
            <a:ext cx="1785950" cy="642942"/>
          </a:xfrm>
          <a:prstGeom prst="flowChartProcess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Схема документа по </a:t>
            </a:r>
            <a:r>
              <a:rPr lang="uk-UA" dirty="0" smtClean="0"/>
              <a:t>лівій стороні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61133" y="1356476"/>
            <a:ext cx="8624107" cy="5117856"/>
          </a:xfrm>
        </p:spPr>
        <p:txBody>
          <a:bodyPr/>
          <a:lstStyle/>
          <a:p>
            <a:endParaRPr lang="uk-UA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928802"/>
            <a:ext cx="808062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Кнопка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Office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/Друк/Попередній перегляд.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14488"/>
            <a:ext cx="2214578" cy="1476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4126" y="3136840"/>
            <a:ext cx="7399874" cy="3721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87422"/>
            <a:ext cx="8686800" cy="841248"/>
          </a:xfrm>
        </p:spPr>
        <p:txBody>
          <a:bodyPr/>
          <a:lstStyle/>
          <a:p>
            <a:r>
              <a:rPr lang="uk-UA" dirty="0" smtClean="0"/>
              <a:t>Створюємо стиль</a:t>
            </a:r>
            <a:endParaRPr lang="uk-UA" dirty="0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1546"/>
            <a:ext cx="2248986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лок-схема: процес 3"/>
          <p:cNvSpPr/>
          <p:nvPr/>
        </p:nvSpPr>
        <p:spPr>
          <a:xfrm>
            <a:off x="0" y="6357958"/>
            <a:ext cx="500034" cy="500042"/>
          </a:xfrm>
          <a:prstGeom prst="flowChartProcess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272256"/>
            <a:ext cx="6715172" cy="6324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Photoshop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944000"/>
          </a:xfr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/>
          <a:lstStyle/>
          <a:p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Стиль символу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змінює зовнішній вигляд окремих символів, слів, фраз. Для цього застосовуються довільні параметри групи інструментів </a:t>
            </a:r>
            <a:r>
              <a:rPr lang="uk-UA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Шрифт</a:t>
            </a: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786058"/>
            <a:ext cx="7444165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ілка вгору 6"/>
          <p:cNvSpPr/>
          <p:nvPr/>
        </p:nvSpPr>
        <p:spPr>
          <a:xfrm rot="3660000">
            <a:off x="6002643" y="4414511"/>
            <a:ext cx="571504" cy="2954676"/>
          </a:xfrm>
          <a:prstGeom prst="upArrow">
            <a:avLst>
              <a:gd name="adj1" fmla="val 25914"/>
              <a:gd name="adj2" fmla="val 74086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Прямокутник 7"/>
          <p:cNvSpPr/>
          <p:nvPr/>
        </p:nvSpPr>
        <p:spPr>
          <a:xfrm>
            <a:off x="7715272" y="4714884"/>
            <a:ext cx="571504" cy="500066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hotoshop\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58459"/>
            <a:ext cx="6141372" cy="6728127"/>
          </a:xfrm>
          <a:prstGeom prst="rect">
            <a:avLst/>
          </a:prstGeom>
          <a:ln w="57150">
            <a:solidFill>
              <a:srgbClr val="E6000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Photoshop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85720" y="500042"/>
            <a:ext cx="8686800" cy="841248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Стиль абзацу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дає можливість змінити зовнішній вигляд абзацу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r="45166"/>
          <a:stretch>
            <a:fillRect/>
          </a:stretch>
        </p:blipFill>
        <p:spPr bwMode="auto">
          <a:xfrm>
            <a:off x="357158" y="1714488"/>
            <a:ext cx="5120946" cy="17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l="54678"/>
          <a:stretch>
            <a:fillRect/>
          </a:stretch>
        </p:blipFill>
        <p:spPr bwMode="auto">
          <a:xfrm>
            <a:off x="2428860" y="3857628"/>
            <a:ext cx="5937744" cy="2424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Photoshop\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71802" y="357166"/>
            <a:ext cx="5270380" cy="841248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uk-UA" dirty="0" smtClean="0"/>
              <a:t>Список стилів</a:t>
            </a:r>
            <a:endParaRPr lang="uk-U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71414"/>
            <a:ext cx="2643206" cy="670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print"/>
          <a:srcRect l="75371" t="18856" b="15890"/>
          <a:stretch>
            <a:fillRect/>
          </a:stretch>
        </p:blipFill>
        <p:spPr bwMode="auto">
          <a:xfrm>
            <a:off x="4071934" y="1285861"/>
            <a:ext cx="3826748" cy="542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GoldNigh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GoldNight</Template>
  <TotalTime>379</TotalTime>
  <Words>369</Words>
  <Application>Microsoft Office PowerPoint</Application>
  <PresentationFormat>Екран (4:3)</PresentationFormat>
  <Paragraphs>47</Paragraphs>
  <Slides>43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43</vt:i4>
      </vt:variant>
    </vt:vector>
  </HeadingPairs>
  <TitlesOfParts>
    <vt:vector size="44" baseType="lpstr">
      <vt:lpstr>GoldNight</vt:lpstr>
      <vt:lpstr>ОФОРМЛЕННЯ СТОРІНОК ТЕКСТОВОГО ДОКУМЕНТА</vt:lpstr>
      <vt:lpstr>Стилем називається сукупність параметрів форматування, що позначається унікальним іменем і може застосовуватися для форматування текстових фрагментів. </vt:lpstr>
      <vt:lpstr>Основне → Стилі → Вибір стилю</vt:lpstr>
      <vt:lpstr>Вибираємо параметри і створюємо новий стиль</vt:lpstr>
      <vt:lpstr>Створюємо стиль</vt:lpstr>
      <vt:lpstr>Стиль символу змінює зовнішній вигляд окремих символів, слів, фраз. Для цього застосовуються довільні параметри групи інструментів Шрифт:.</vt:lpstr>
      <vt:lpstr>Слайд 7</vt:lpstr>
      <vt:lpstr>Стиль абзацу дає можливість змінити зовнішній вигляд абзацу</vt:lpstr>
      <vt:lpstr>Список стилів</vt:lpstr>
      <vt:lpstr>Слайд 10</vt:lpstr>
      <vt:lpstr>Форматування сторінок</vt:lpstr>
      <vt:lpstr>Слайд 12</vt:lpstr>
      <vt:lpstr>Список кілька сторінок має значення</vt:lpstr>
      <vt:lpstr>При значенні Звичайний поля є</vt:lpstr>
      <vt:lpstr>При значенні Дзеркальні поля поля є</vt:lpstr>
      <vt:lpstr>Параметри сторінки → Папір</vt:lpstr>
      <vt:lpstr>Параметри сторінки → Макет</vt:lpstr>
      <vt:lpstr>Розділ — частина документа, яка має задані значення параметрів форматування сторінок. </vt:lpstr>
      <vt:lpstr>Розмітка сторінки → Розриви</vt:lpstr>
      <vt:lpstr>Розриви → Розриви розділів</vt:lpstr>
      <vt:lpstr>Параметри сторінки → Папір → Застосувати до:</vt:lpstr>
      <vt:lpstr>Вставлення колонтитулів Вставлення → Колонтитули</vt:lpstr>
      <vt:lpstr>Вибравши конкретний колонтитулу</vt:lpstr>
      <vt:lpstr>Область колонтитула обмежена пунктирною лінією</vt:lpstr>
      <vt:lpstr>Знаряддя для колонтитулів</vt:lpstr>
      <vt:lpstr>Номер сторінки</vt:lpstr>
      <vt:lpstr>Положення колонтитула</vt:lpstr>
      <vt:lpstr>Вибравши формат номерів сторінок</vt:lpstr>
      <vt:lpstr>Діалогове вікно</vt:lpstr>
      <vt:lpstr>Посилання → Зміст</vt:lpstr>
      <vt:lpstr>Вибираємо інструмент Зміст</vt:lpstr>
      <vt:lpstr>Діалогове вікно</vt:lpstr>
      <vt:lpstr>Режими перегляду документа</vt:lpstr>
      <vt:lpstr>Режими перегляду</vt:lpstr>
      <vt:lpstr>Слайд 35</vt:lpstr>
      <vt:lpstr>Слайд 36</vt:lpstr>
      <vt:lpstr>Слайд 37</vt:lpstr>
      <vt:lpstr>Слайд 38</vt:lpstr>
      <vt:lpstr>Ескізи — це зменшені зображення всіх сторінок документа, які відображаються в окремій області.</vt:lpstr>
      <vt:lpstr>Ескізи по лівій стороні</vt:lpstr>
      <vt:lpstr>Схема документа містить список заголовків</vt:lpstr>
      <vt:lpstr>Схема документа по лівій стороні</vt:lpstr>
      <vt:lpstr>Кнопка Office/Друк/Попередній перегляд.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ОФОРМЛЕННЯ СТОРІНОК ТЕКСТОВОГО ДОКУМЕНТА</dc:title>
  <dc:creator>Zoryana</dc:creator>
  <cp:lastModifiedBy>Zoryana</cp:lastModifiedBy>
  <cp:revision>99</cp:revision>
  <dcterms:created xsi:type="dcterms:W3CDTF">2014-02-11T21:27:07Z</dcterms:created>
  <dcterms:modified xsi:type="dcterms:W3CDTF">2014-02-13T01:47:13Z</dcterms:modified>
</cp:coreProperties>
</file>