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docProps/custom.xml" ContentType="application/vnd.openxmlformats-officedocument.custom-properties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  <p:sldMasterId id="2147483702" r:id="rId2"/>
    <p:sldMasterId id="2147483704" r:id="rId3"/>
    <p:sldMasterId id="2147483712" r:id="rId4"/>
  </p:sldMasterIdLst>
  <p:sldIdLst>
    <p:sldId id="256" r:id="rId5"/>
    <p:sldId id="257" r:id="rId6"/>
    <p:sldId id="275" r:id="rId7"/>
    <p:sldId id="276" r:id="rId8"/>
    <p:sldId id="258" r:id="rId9"/>
    <p:sldId id="266" r:id="rId10"/>
    <p:sldId id="271" r:id="rId11"/>
    <p:sldId id="267" r:id="rId12"/>
    <p:sldId id="272" r:id="rId13"/>
    <p:sldId id="268" r:id="rId14"/>
    <p:sldId id="273" r:id="rId15"/>
    <p:sldId id="269" r:id="rId16"/>
    <p:sldId id="274" r:id="rId17"/>
    <p:sldId id="270" r:id="rId18"/>
    <p:sldId id="262" r:id="rId19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0505"/>
    <a:srgbClr val="32A3D6"/>
    <a:srgbClr val="16B20E"/>
    <a:srgbClr val="FF9B9B"/>
    <a:srgbClr val="F3FFFF"/>
    <a:srgbClr val="FF8837"/>
    <a:srgbClr val="2E20E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468" autoAdjust="0"/>
    <p:restoredTop sz="94600" autoAdjust="0"/>
  </p:normalViewPr>
  <p:slideViewPr>
    <p:cSldViewPr>
      <p:cViewPr varScale="1">
        <p:scale>
          <a:sx n="80" d="100"/>
          <a:sy n="80" d="100"/>
        </p:scale>
        <p:origin x="-3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02" name="Group 2"/>
          <p:cNvGrpSpPr>
            <a:grpSpLocks/>
          </p:cNvGrpSpPr>
          <p:nvPr/>
        </p:nvGrpSpPr>
        <p:grpSpPr bwMode="auto"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153603" name="AutoShape 3"/>
            <p:cNvSpPr>
              <a:spLocks noChangeArrowheads="1"/>
            </p:cNvSpPr>
            <p:nvPr userDrawn="1"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/>
            </a:p>
          </p:txBody>
        </p:sp>
        <p:sp>
          <p:nvSpPr>
            <p:cNvPr id="153604" name="Rectangle 4"/>
            <p:cNvSpPr>
              <a:spLocks noChangeArrowheads="1"/>
            </p:cNvSpPr>
            <p:nvPr userDrawn="1"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/>
            </a:p>
          </p:txBody>
        </p:sp>
        <p:sp>
          <p:nvSpPr>
            <p:cNvPr id="153605" name="AutoShape 5"/>
            <p:cNvSpPr>
              <a:spLocks noChangeArrowheads="1"/>
            </p:cNvSpPr>
            <p:nvPr userDrawn="1"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16" y="0"/>
                </a:cxn>
                <a:cxn ang="0">
                  <a:pos x="4917" y="500"/>
                </a:cxn>
                <a:cxn ang="0">
                  <a:pos x="4417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/>
            </a:p>
          </p:txBody>
        </p:sp>
        <p:sp>
          <p:nvSpPr>
            <p:cNvPr id="153606" name="Line 6"/>
            <p:cNvSpPr>
              <a:spLocks noChangeShapeType="1"/>
            </p:cNvSpPr>
            <p:nvPr userDrawn="1"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uk-UA"/>
            </a:p>
          </p:txBody>
        </p:sp>
      </p:grpSp>
      <p:sp>
        <p:nvSpPr>
          <p:cNvPr id="15360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5360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53609" name="Rectangle 9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53610" name="Rectangle 10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31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53611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fld id="{CE289477-436A-4545-9589-8FE238C03C2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DED1F4-56BE-4E1D-835C-37CC4D638C4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DBECE3-B66C-4D9F-9F5F-1D4CF825EF6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5890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65891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65892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65893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65894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65895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65896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</p:grpSp>
        <p:sp>
          <p:nvSpPr>
            <p:cNvPr id="165897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165898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</p:grpSp>
      <p:sp>
        <p:nvSpPr>
          <p:cNvPr id="165899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65900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65901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65902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65903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03B609C-1CEA-4413-A019-C391C0509B3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55CB457-1DD4-478B-88C0-7E6F16FF5A8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1C0A75F-0CA8-49C4-B92A-8DA638D8EBC0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F64AA35-13B4-42E2-B9D3-813FD6F7E125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CE227B-F7DF-4BB6-BA4B-1786E8AA4B5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02EEEA-5979-4E5E-948E-B1FA754BD36D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2D4E2AC-C862-4E60-8683-5820E383ECE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B316015-FC9A-455F-8F5C-CD3635ECFBB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EE59D-619A-4DD2-9FF3-7398E750420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9C86ED0-C703-4C62-8EBB-402A33C4B375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60FFD26-9FD9-4DC4-9BA0-65109F6A4DF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E432164-96A6-4375-B90A-893F00E73BD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3058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173059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173060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/>
                <a:ahLst/>
                <a:cxnLst>
                  <a:cxn ang="0">
                    <a:pos x="0" y="3159"/>
                  </a:cxn>
                  <a:cxn ang="0">
                    <a:pos x="5184" y="3159"/>
                  </a:cxn>
                  <a:cxn ang="0">
                    <a:pos x="5184" y="0"/>
                  </a:cxn>
                  <a:cxn ang="0">
                    <a:pos x="0" y="0"/>
                  </a:cxn>
                  <a:cxn ang="0">
                    <a:pos x="0" y="3159"/>
                  </a:cxn>
                  <a:cxn ang="0">
                    <a:pos x="0" y="3159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73061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159"/>
                  </a:cxn>
                  <a:cxn ang="0">
                    <a:pos x="556" y="3159"/>
                  </a:cxn>
                  <a:cxn ang="0">
                    <a:pos x="556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</p:grpSp>
        <p:sp>
          <p:nvSpPr>
            <p:cNvPr id="173062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20"/>
                </a:cxn>
                <a:cxn ang="0">
                  <a:pos x="12" y="4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173063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/>
              <a:ahLst/>
              <a:cxnLst>
                <a:cxn ang="0">
                  <a:pos x="25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251" y="0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173064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grpSp>
          <p:nvGrpSpPr>
            <p:cNvPr id="173065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173066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73067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73068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73069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73070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73071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</p:grpSp>
      </p:grpSp>
      <p:sp>
        <p:nvSpPr>
          <p:cNvPr id="173072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73073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73074" name="Rectangle 18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73075" name="Rectangle 19"/>
          <p:cNvSpPr>
            <a:spLocks noGrp="1" noChangeArrowheads="1"/>
          </p:cNvSpPr>
          <p:nvPr>
            <p:ph type="ftr" sz="quarter" idx="3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73076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9C1C5C3-EAAB-4985-A137-F7C2767B74C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B1373F-CD1D-4E63-8BDC-D0F65E172C5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B36992-2CFF-4F96-8EF8-FBAF41B5B11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5EC385-771C-4D87-AA9C-4FD0043ECC7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0808C5-FC26-4041-B572-6BB84BD6FDE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2ACA4B-2F61-4535-A268-CD5C78E0DFB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84434C-6AA2-483A-8F46-A8EC374FF91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FF0C8E-8113-4E9F-86DD-F9CC580919D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5032E2-CDA6-427B-A992-0E7FF94B3E1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3CE31A-D220-4077-8E77-BD66B11EC1E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4103CC-77D3-492F-BA53-459E865F641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1885950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0545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7778E0-7D0A-4194-9C25-C7CFC640803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3234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22323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22323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22323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22323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22323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uk-UA"/>
            </a:p>
          </p:txBody>
        </p:sp>
        <p:sp>
          <p:nvSpPr>
            <p:cNvPr id="22324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uk-UA"/>
            </a:p>
          </p:txBody>
        </p:sp>
        <p:sp>
          <p:nvSpPr>
            <p:cNvPr id="22324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uk-UA"/>
            </a:p>
          </p:txBody>
        </p:sp>
      </p:grpSp>
      <p:sp>
        <p:nvSpPr>
          <p:cNvPr id="223242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23243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23244" name="Rectangle 1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23245" name="Rectangle 1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23246" name="Rectangle 1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AF635F5-F426-44FB-B317-69F2A773D2E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0E3945-F397-4730-874C-97A81AA99E5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E82B77-2BBE-49AA-A597-00F747AECAB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162-4942-4EE7-9B8A-28EA4802D6B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B33EDA-F47B-4B80-A335-D9EB12A45AB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116BCE-F038-4C22-B8A4-92D5C595621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39DCF9-6DEA-4452-AA2B-9B7020CDB0E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94AE6A-332F-4305-BBD0-A53E2674806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BC9CDF-B948-42F1-9752-C17A47F3DAA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4922B9-5133-460E-9EF6-01E3FB10992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8F9E1D-F211-43FF-BF11-30684E7EF23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A889F9-1875-47ED-999C-FBCA873DDE8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FDEE20-7C4F-4FBD-A8FB-FC73E320DCB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D91B6D-5A57-41CD-9FA4-8F4394EF3E8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E7E61E-5B7C-4788-9ED6-859BC3B67CE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6F72DD-4626-4831-8FD2-8837FE60F2A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7C21DE-1D9E-495A-AC5B-DF65FED6BA7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2578" name="Group 2"/>
          <p:cNvGrpSpPr>
            <a:grpSpLocks/>
          </p:cNvGrpSpPr>
          <p:nvPr/>
        </p:nvGrpSpPr>
        <p:grpSpPr bwMode="auto"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152579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/>
            </a:p>
          </p:txBody>
        </p:sp>
        <p:sp>
          <p:nvSpPr>
            <p:cNvPr id="152580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499" y="0"/>
                </a:cxn>
                <a:cxn ang="0">
                  <a:pos x="7000" y="500"/>
                </a:cxn>
                <a:cxn ang="0">
                  <a:pos x="650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/>
            </a:p>
          </p:txBody>
        </p:sp>
        <p:sp>
          <p:nvSpPr>
            <p:cNvPr id="152581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uk-UA"/>
            </a:p>
          </p:txBody>
        </p:sp>
      </p:grpSp>
      <p:sp>
        <p:nvSpPr>
          <p:cNvPr id="15258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52583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5258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5258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5258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B780E4E6-FD9A-4A2D-A6D7-8D34984AABAC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3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FB39BED7-5E07-412C-A65C-4A4529314AF5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16486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64869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64870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64871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64872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64873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64874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</p:grpSp>
        <p:sp>
          <p:nvSpPr>
            <p:cNvPr id="164875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164876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</p:grpSp>
      <p:sp>
        <p:nvSpPr>
          <p:cNvPr id="164877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64878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6487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Garamond" pitchFamily="18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Garamond" pitchFamily="18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Garamond" pitchFamily="18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2034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172035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/>
              <a:ahLst/>
              <a:cxnLst>
                <a:cxn ang="0">
                  <a:pos x="0" y="3159"/>
                </a:cxn>
                <a:cxn ang="0">
                  <a:pos x="5184" y="3159"/>
                </a:cxn>
                <a:cxn ang="0">
                  <a:pos x="5184" y="0"/>
                </a:cxn>
                <a:cxn ang="0">
                  <a:pos x="0" y="0"/>
                </a:cxn>
                <a:cxn ang="0">
                  <a:pos x="0" y="3159"/>
                </a:cxn>
                <a:cxn ang="0">
                  <a:pos x="0" y="3159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172036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159"/>
                </a:cxn>
                <a:cxn ang="0">
                  <a:pos x="556" y="3159"/>
                </a:cxn>
                <a:cxn ang="0">
                  <a:pos x="55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grpSp>
          <p:nvGrpSpPr>
            <p:cNvPr id="172037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172038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72039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72040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72041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72042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72043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20"/>
                  </a:cxn>
                  <a:cxn ang="0">
                    <a:pos x="12" y="42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72044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72045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/>
                <a:ahLst/>
                <a:cxnLst>
                  <a:cxn ang="0">
                    <a:pos x="251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251" y="0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72046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</p:grpSp>
      </p:grpSp>
      <p:sp>
        <p:nvSpPr>
          <p:cNvPr id="172047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72048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72049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72050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72051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1396C5B7-0C7A-4A0C-8D4A-DE9903562A5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2210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222211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222212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222213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222214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222215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uk-UA"/>
            </a:p>
          </p:txBody>
        </p:sp>
        <p:sp>
          <p:nvSpPr>
            <p:cNvPr id="222216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uk-UA"/>
            </a:p>
          </p:txBody>
        </p:sp>
        <p:sp>
          <p:nvSpPr>
            <p:cNvPr id="222217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uk-UA"/>
            </a:p>
          </p:txBody>
        </p:sp>
      </p:grpSp>
      <p:sp>
        <p:nvSpPr>
          <p:cNvPr id="222218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22219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22220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10199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222221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10199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222222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10199"/>
                  </a:outerShdw>
                </a:effectLst>
                <a:latin typeface="+mn-lt"/>
              </a:defRPr>
            </a:lvl1pPr>
          </a:lstStyle>
          <a:p>
            <a:fld id="{42A5E16D-5EF5-4565-84F1-F051FDA3998E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3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8" name="Picture 4" descr="Browser_Engine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000372"/>
            <a:ext cx="5004048" cy="361613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1142984"/>
            <a:ext cx="920630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800" b="1" dirty="0" smtClean="0"/>
              <a:t>Використання та </a:t>
            </a:r>
            <a:r>
              <a:rPr lang="uk-UA" sz="4800" b="1" dirty="0" smtClean="0"/>
              <a:t>настроювання</a:t>
            </a:r>
          </a:p>
          <a:p>
            <a:pPr algn="ctr"/>
            <a:r>
              <a:rPr lang="uk-UA" sz="4800" b="1" dirty="0" smtClean="0"/>
              <a:t> </a:t>
            </a:r>
            <a:r>
              <a:rPr lang="uk-UA" sz="4800" b="1" dirty="0" err="1" smtClean="0"/>
              <a:t>веб-браузера</a:t>
            </a:r>
            <a:r>
              <a:rPr lang="uk-UA" sz="4800" b="1" dirty="0" smtClean="0"/>
              <a:t>.</a:t>
            </a:r>
            <a:endParaRPr lang="uk-UA" sz="4800" b="1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98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800px-Opera_brows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975" y="-171450"/>
            <a:ext cx="9505950" cy="738346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835696" y="980728"/>
            <a:ext cx="3627596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101600">
                    <a:srgbClr val="FF0000">
                      <a:alpha val="60000"/>
                    </a:srgbClr>
                  </a:glow>
                  <a:outerShdw blurRad="50800" algn="tl" rotWithShape="0">
                    <a:srgbClr val="000000"/>
                  </a:outerShdw>
                </a:effectLst>
              </a:rPr>
              <a:t>Вигляд вікна </a:t>
            </a:r>
            <a:r>
              <a:rPr lang="en-US" sz="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101600">
                    <a:srgbClr val="FF0000">
                      <a:alpha val="60000"/>
                    </a:srgbClr>
                  </a:glow>
                  <a:outerShdw blurRad="50800" algn="tl" rotWithShape="0">
                    <a:srgbClr val="000000"/>
                  </a:outerShdw>
                </a:effectLst>
              </a:rPr>
              <a:t>Opera</a:t>
            </a:r>
            <a:endParaRPr lang="ru-RU" sz="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glow rad="101600">
                  <a:srgbClr val="FF0000">
                    <a:alpha val="60000"/>
                  </a:srgbClr>
                </a:glow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77530" y="1124744"/>
            <a:ext cx="5362879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Google Chrome</a:t>
            </a:r>
            <a:endParaRPr lang="ru-RU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" name="Picture 5" descr="256px-Google_Chrome_2011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852936"/>
            <a:ext cx="3384376" cy="3384376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800px-Chromeubuntu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384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70464" y="692696"/>
            <a:ext cx="5170774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101600">
                    <a:srgbClr val="FF0000">
                      <a:alpha val="60000"/>
                    </a:srgbClr>
                  </a:glow>
                  <a:outerShdw blurRad="50800" algn="tl" rotWithShape="0">
                    <a:srgbClr val="000000"/>
                  </a:outerShdw>
                </a:effectLst>
              </a:rPr>
              <a:t>Вигляд вікна </a:t>
            </a:r>
            <a:r>
              <a:rPr lang="en-US" sz="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101600">
                    <a:srgbClr val="FF0000">
                      <a:alpha val="60000"/>
                    </a:srgbClr>
                  </a:glow>
                  <a:outerShdw blurRad="50800" algn="tl" rotWithShape="0">
                    <a:srgbClr val="000000"/>
                  </a:outerShdw>
                </a:effectLst>
              </a:rPr>
              <a:t>Google Chrome</a:t>
            </a:r>
            <a:endParaRPr lang="ru-RU" sz="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glow rad="101600">
                  <a:srgbClr val="FF0000">
                    <a:alpha val="60000"/>
                  </a:srgbClr>
                </a:glow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62356" y="1124744"/>
            <a:ext cx="2193229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Safari</a:t>
            </a:r>
            <a:endParaRPr lang="ru-RU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7" name="Picture 8" descr="Safari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492896"/>
            <a:ext cx="3744416" cy="3744416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750px-Safari_general_screensho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4975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851920" y="1002794"/>
            <a:ext cx="3584316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101600">
                    <a:srgbClr val="FF0000">
                      <a:alpha val="60000"/>
                    </a:srgbClr>
                  </a:glow>
                  <a:outerShdw blurRad="50800" algn="tl" rotWithShape="0">
                    <a:srgbClr val="000000"/>
                  </a:outerShdw>
                </a:effectLst>
              </a:rPr>
              <a:t>Вигляд вікна </a:t>
            </a:r>
            <a:r>
              <a:rPr lang="en-US" sz="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101600">
                    <a:srgbClr val="FF0000">
                      <a:alpha val="60000"/>
                    </a:srgbClr>
                  </a:glow>
                  <a:outerShdw blurRad="50800" algn="tl" rotWithShape="0">
                    <a:srgbClr val="000000"/>
                  </a:outerShdw>
                </a:effectLst>
              </a:rPr>
              <a:t>Safari</a:t>
            </a:r>
            <a:endParaRPr lang="ru-RU" sz="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glow rad="101600">
                  <a:srgbClr val="FF0000">
                    <a:alpha val="60000"/>
                  </a:srgbClr>
                </a:glow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4" name="Text Box 4"/>
          <p:cNvSpPr txBox="1">
            <a:spLocks noChangeArrowheads="1"/>
          </p:cNvSpPr>
          <p:nvPr/>
        </p:nvSpPr>
        <p:spPr bwMode="auto">
          <a:xfrm>
            <a:off x="827088" y="1628775"/>
            <a:ext cx="83169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pic>
        <p:nvPicPr>
          <p:cNvPr id="1026" name="Picture 2" descr="D:\ЗОШ №10\Семінари &amp; Виступи &amp; Конференції\Стаття в журнал ''Інформатика в школі''' - osnova.com.ua\№2 (04.03.13)\browser-i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433098">
            <a:off x="572167" y="1038445"/>
            <a:ext cx="7648177" cy="4863763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4" name="Picture 6" descr="google_chrome_image-0805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700000">
            <a:off x="2467245" y="1240113"/>
            <a:ext cx="1513221" cy="1599901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99335" name="Picture 7" descr="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00000">
            <a:off x="4341178" y="1289395"/>
            <a:ext cx="1917887" cy="1781027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99336" name="Picture 8" descr="експлорер(1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700000">
            <a:off x="277509" y="3891928"/>
            <a:ext cx="2385447" cy="218418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99337" name="Picture 9" descr="image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700000">
            <a:off x="6712756" y="1426351"/>
            <a:ext cx="1885949" cy="1885949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99338" name="Picture 10" descr="opera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856875">
            <a:off x="120051" y="1462662"/>
            <a:ext cx="1840064" cy="1544702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1392018" y="188640"/>
            <a:ext cx="685239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101600">
                    <a:srgbClr val="FF0505">
                      <a:alpha val="60000"/>
                    </a:srgbClr>
                  </a:glow>
                  <a:outerShdw blurRad="50800" algn="tl" rotWithShape="0">
                    <a:srgbClr val="000000"/>
                  </a:outerShdw>
                </a:effectLst>
              </a:rPr>
              <a:t>Що</a:t>
            </a:r>
            <a:r>
              <a:rPr lang="ru-RU" sz="6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101600">
                    <a:srgbClr val="FF0505">
                      <a:alpha val="60000"/>
                    </a:srgbClr>
                  </a:glow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60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101600">
                    <a:srgbClr val="FF0505">
                      <a:alpha val="60000"/>
                    </a:srgbClr>
                  </a:glow>
                  <a:outerShdw blurRad="50800" algn="tl" rotWithShape="0">
                    <a:srgbClr val="000000"/>
                  </a:outerShdw>
                </a:effectLst>
              </a:rPr>
              <a:t>таке</a:t>
            </a:r>
            <a:r>
              <a:rPr lang="ru-RU" sz="6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101600">
                    <a:srgbClr val="FF0505">
                      <a:alpha val="60000"/>
                    </a:srgbClr>
                  </a:glow>
                  <a:outerShdw blurRad="50800" algn="tl" rotWithShape="0">
                    <a:srgbClr val="000000"/>
                  </a:outerShdw>
                </a:effectLst>
              </a:rPr>
              <a:t> «Браузер»</a:t>
            </a:r>
            <a:endParaRPr lang="ru-RU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glow rad="101600">
                  <a:srgbClr val="FF0505">
                    <a:alpha val="60000"/>
                  </a:srgbClr>
                </a:glow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28926" y="3286124"/>
            <a:ext cx="578647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000" b="1" i="1" dirty="0" smtClean="0"/>
              <a:t>Браузер - програма, призначена для перегляду гіпертекстових документів.</a:t>
            </a:r>
            <a:r>
              <a:rPr lang="uk-UA" sz="4000" dirty="0" smtClean="0"/>
              <a:t> </a:t>
            </a:r>
            <a:endParaRPr lang="uk-UA" sz="4000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99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99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993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99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99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99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993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993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99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99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5364173" cy="3827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4272677"/>
            <a:ext cx="8643998" cy="2585323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0850" eaLnBrk="0" hangingPunct="0"/>
            <a:r>
              <a:rPr lang="uk-UA" b="1" i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Панель інструментів.</a:t>
            </a:r>
            <a:r>
              <a:rPr lang="uk-UA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Містить командні кнопки для швидкого ви­конання операцій, пов'язаних із навігацією у WWW і роботою з </a:t>
            </a:r>
            <a:r>
              <a:rPr lang="uk-UA" dirty="0" err="1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Веб-документами</a:t>
            </a:r>
            <a:r>
              <a:rPr lang="uk-UA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uk-UA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Адресний рядок.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Відображається URL-адреса активного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Веб-документа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Додаткова панель.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Надає зручні додаткові засоби навігації в WWW. Якщо робоча станція має монітор невеликого розміру, то від додат­кових панелей, як правило, відмовляються.</a:t>
            </a:r>
            <a:endParaRPr kumimoji="0" lang="uk-UA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Рядок стану.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Виконує важливу інформаційну функцію: в ньому відображається хід завантаження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Веб-сторінки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643570" y="0"/>
            <a:ext cx="335758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/>
            <a:r>
              <a:rPr lang="uk-UA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Робоче поле</a:t>
            </a:r>
            <a:r>
              <a:rPr lang="uk-UA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 Містить образ активного </a:t>
            </a:r>
            <a:r>
              <a:rPr lang="uk-UA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Веб-документа</a:t>
            </a:r>
            <a:r>
              <a:rPr lang="uk-UA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uk-UA" dirty="0" smtClean="0">
              <a:latin typeface="Arial" pitchFamily="34" charset="0"/>
              <a:cs typeface="Arial" pitchFamily="34" charset="0"/>
            </a:endParaRPr>
          </a:p>
          <a:p>
            <a:pPr lvl="0" indent="450850" eaLnBrk="0" hangingPunct="0"/>
            <a:r>
              <a:rPr lang="uk-UA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Рядок заголовка</a:t>
            </a:r>
            <a:r>
              <a:rPr lang="uk-UA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 Під час роботи тут відображається титульна назва </a:t>
            </a:r>
            <a:r>
              <a:rPr lang="uk-UA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Веб-сторінки</a:t>
            </a:r>
            <a:r>
              <a:rPr lang="uk-UA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lvl="0" indent="450850" eaLnBrk="0" hangingPunct="0"/>
            <a:r>
              <a:rPr lang="uk-UA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Рядок меню.</a:t>
            </a:r>
            <a:r>
              <a:rPr lang="uk-UA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Виконує три функції: надає засоби для налагоджен­ня програми, засоби для навігації в Інтернеті та засоби для роботи з файлами одержаних і раніше збережених документів</a:t>
            </a:r>
            <a:r>
              <a:rPr lang="uk-UA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uk-UA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84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57298"/>
            <a:ext cx="612326" cy="571504"/>
          </a:xfrm>
          <a:prstGeom prst="rect">
            <a:avLst/>
          </a:prstGeom>
          <a:noFill/>
        </p:spPr>
      </p:pic>
      <p:pic>
        <p:nvPicPr>
          <p:cNvPr id="101383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928802"/>
            <a:ext cx="571504" cy="666755"/>
          </a:xfrm>
          <a:prstGeom prst="rect">
            <a:avLst/>
          </a:prstGeom>
          <a:noFill/>
        </p:spPr>
      </p:pic>
      <p:pic>
        <p:nvPicPr>
          <p:cNvPr id="10138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5643578"/>
            <a:ext cx="829191" cy="928694"/>
          </a:xfrm>
          <a:prstGeom prst="rect">
            <a:avLst/>
          </a:prstGeom>
          <a:noFill/>
        </p:spPr>
      </p:pic>
      <p:pic>
        <p:nvPicPr>
          <p:cNvPr id="10138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2643182"/>
            <a:ext cx="838803" cy="742940"/>
          </a:xfrm>
          <a:prstGeom prst="rect">
            <a:avLst/>
          </a:prstGeom>
          <a:noFill/>
        </p:spPr>
      </p:pic>
      <p:pic>
        <p:nvPicPr>
          <p:cNvPr id="101380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3429000"/>
            <a:ext cx="1571605" cy="628642"/>
          </a:xfrm>
          <a:prstGeom prst="rect">
            <a:avLst/>
          </a:prstGeom>
          <a:noFill/>
        </p:spPr>
      </p:pic>
      <p:pic>
        <p:nvPicPr>
          <p:cNvPr id="101379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282" y="4071942"/>
            <a:ext cx="859775" cy="891619"/>
          </a:xfrm>
          <a:prstGeom prst="rect">
            <a:avLst/>
          </a:prstGeom>
          <a:noFill/>
        </p:spPr>
      </p:pic>
      <p:pic>
        <p:nvPicPr>
          <p:cNvPr id="101377" name="Picture 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5000636"/>
            <a:ext cx="1308142" cy="623883"/>
          </a:xfrm>
          <a:prstGeom prst="rect">
            <a:avLst/>
          </a:prstGeom>
          <a:noFill/>
        </p:spPr>
      </p:pic>
      <p:pic>
        <p:nvPicPr>
          <p:cNvPr id="101385" name="Picture 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-14288" y="8661400"/>
            <a:ext cx="573088" cy="261938"/>
          </a:xfrm>
          <a:prstGeom prst="rect">
            <a:avLst/>
          </a:prstGeom>
          <a:noFill/>
        </p:spPr>
      </p:pic>
      <p:sp>
        <p:nvSpPr>
          <p:cNvPr id="101386" name="Rectangle 10"/>
          <p:cNvSpPr>
            <a:spLocks noChangeArrowheads="1"/>
          </p:cNvSpPr>
          <p:nvPr/>
        </p:nvSpPr>
        <p:spPr bwMode="auto">
          <a:xfrm>
            <a:off x="1" y="0"/>
            <a:ext cx="878684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Панель інструментів браузера містить більше десятка кнопок, серед них найчастіше використовуються такі:</a:t>
            </a:r>
            <a:endParaRPr kumimoji="0" lang="uk-UA" sz="2000" b="1" u="sng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101388" name="Rectangle 12"/>
          <p:cNvSpPr>
            <a:spLocks noChangeArrowheads="1"/>
          </p:cNvSpPr>
          <p:nvPr/>
        </p:nvSpPr>
        <p:spPr bwMode="auto">
          <a:xfrm>
            <a:off x="571472" y="1357298"/>
            <a:ext cx="821537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571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</a:t>
            </a:r>
            <a:r>
              <a:rPr kumimoji="0" lang="uk-UA" b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Вперед</a:t>
            </a: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перейти на наступну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веб-сторінку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(у випадку, якщо попереду використовувалася кнопка Назад)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1389" name="Rectangle 13"/>
          <p:cNvSpPr>
            <a:spLocks noChangeArrowheads="1"/>
          </p:cNvSpPr>
          <p:nvPr/>
        </p:nvSpPr>
        <p:spPr bwMode="auto">
          <a:xfrm>
            <a:off x="1214414" y="1928802"/>
            <a:ext cx="68580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571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—</a:t>
            </a:r>
            <a:r>
              <a:rPr kumimoji="0" lang="uk-UA" b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Зупинити</a:t>
            </a: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зупинити завантаження обраної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веб-сторінки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;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</p:txBody>
      </p:sp>
      <p:sp>
        <p:nvSpPr>
          <p:cNvPr id="101390" name="Rectangle 14"/>
          <p:cNvSpPr>
            <a:spLocks noChangeArrowheads="1"/>
          </p:cNvSpPr>
          <p:nvPr/>
        </p:nvSpPr>
        <p:spPr bwMode="auto">
          <a:xfrm>
            <a:off x="1071538" y="5715016"/>
            <a:ext cx="750099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</a:t>
            </a:r>
            <a:r>
              <a:rPr kumimoji="0" lang="uk-UA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Оновити</a:t>
            </a: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поновити зміст поточної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веб-сторінки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 ця функція часто використовується, </a:t>
            </a:r>
            <a:r>
              <a:rPr kumimoji="0" lang="uk-UA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коли завантаження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веб-сторінки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 першої спроби не вдалося, або на форумах, зміст яких постійно змінюється;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1391" name="Rectangle 15"/>
          <p:cNvSpPr>
            <a:spLocks noChangeArrowheads="1"/>
          </p:cNvSpPr>
          <p:nvPr/>
        </p:nvSpPr>
        <p:spPr bwMode="auto">
          <a:xfrm>
            <a:off x="1285852" y="2643182"/>
            <a:ext cx="671517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—  </a:t>
            </a:r>
            <a:r>
              <a:rPr kumimoji="0" lang="uk-UA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Журнал</a:t>
            </a: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надати перелік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веб-сторінок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, що були переглянуті раніше.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</p:txBody>
      </p:sp>
      <p:sp>
        <p:nvSpPr>
          <p:cNvPr id="101392" name="Rectangle 16"/>
          <p:cNvSpPr>
            <a:spLocks noChangeArrowheads="1"/>
          </p:cNvSpPr>
          <p:nvPr/>
        </p:nvSpPr>
        <p:spPr bwMode="auto">
          <a:xfrm>
            <a:off x="1785918" y="3429000"/>
            <a:ext cx="657229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Arial Unicode MS" pitchFamily="34" charset="-128"/>
                <a:cs typeface="Times New Roman" pitchFamily="18" charset="0"/>
              </a:rPr>
              <a:t>— </a:t>
            </a:r>
            <a:r>
              <a:rPr kumimoji="0" lang="uk-UA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Обране</a:t>
            </a: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Arial Unicode MS" pitchFamily="34" charset="-128"/>
                <a:cs typeface="Times New Roman" pitchFamily="18" charset="0"/>
              </a:rPr>
              <a:t>відображення списку «вибраних» ресурсів на панелі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Избранное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Arial Unicode MS" pitchFamily="34" charset="-128"/>
                <a:cs typeface="Times New Roman" pitchFamily="18" charset="0"/>
              </a:rPr>
              <a:t>у лівій частині вікна;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</p:txBody>
      </p:sp>
      <p:sp>
        <p:nvSpPr>
          <p:cNvPr id="101393" name="Rectangle 17"/>
          <p:cNvSpPr>
            <a:spLocks noChangeArrowheads="1"/>
          </p:cNvSpPr>
          <p:nvPr/>
        </p:nvSpPr>
        <p:spPr bwMode="auto">
          <a:xfrm>
            <a:off x="1071538" y="4357694"/>
            <a:ext cx="750095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Arial Unicode MS" pitchFamily="34" charset="-128"/>
                <a:cs typeface="Times New Roman" pitchFamily="18" charset="0"/>
              </a:rPr>
              <a:t>— </a:t>
            </a: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Додому</a:t>
            </a: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Arial Unicode MS" pitchFamily="34" charset="-128"/>
                <a:cs typeface="Times New Roman" pitchFamily="18" charset="0"/>
              </a:rPr>
              <a:t>повернення на основну (домашню) сторінку;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</p:txBody>
      </p:sp>
      <p:sp>
        <p:nvSpPr>
          <p:cNvPr id="101394" name="Rectangle 18"/>
          <p:cNvSpPr>
            <a:spLocks noChangeArrowheads="1"/>
          </p:cNvSpPr>
          <p:nvPr/>
        </p:nvSpPr>
        <p:spPr bwMode="auto">
          <a:xfrm>
            <a:off x="0" y="2162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01395" name="Rectangle 19"/>
          <p:cNvSpPr>
            <a:spLocks noChangeArrowheads="1"/>
          </p:cNvSpPr>
          <p:nvPr/>
        </p:nvSpPr>
        <p:spPr bwMode="auto">
          <a:xfrm>
            <a:off x="1214414" y="5143512"/>
            <a:ext cx="771530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— </a:t>
            </a:r>
            <a:r>
              <a:rPr kumimoji="0" lang="uk-UA" sz="1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Пошук</a:t>
            </a:r>
            <a:r>
              <a:rPr kumimoji="0" lang="uk-UA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Arial Unicode MS" pitchFamily="34" charset="-128"/>
                <a:cs typeface="Times New Roman" pitchFamily="18" charset="0"/>
              </a:rPr>
              <a:t>відкриття панелі пошуку, що надає доступ до пошукових засобів </a:t>
            </a:r>
            <a:r>
              <a:rPr kumimoji="0" lang="uk-UA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Arial Unicode MS" pitchFamily="34" charset="-128"/>
                <a:cs typeface="Times New Roman" pitchFamily="18" charset="0"/>
              </a:rPr>
              <a:t>Web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Arial Unicode MS" pitchFamily="34" charset="-128"/>
                <a:cs typeface="Times New Roman" pitchFamily="18" charset="0"/>
              </a:rPr>
              <a:t>;</a:t>
            </a:r>
            <a:endParaRPr kumimoji="0" lang="uk-U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</p:txBody>
      </p:sp>
      <p:pic>
        <p:nvPicPr>
          <p:cNvPr id="101396" name="Picture 20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785794"/>
            <a:ext cx="1246920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398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pic>
        <p:nvPicPr>
          <p:cNvPr id="101397" name="Picture 2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-14288" y="8661400"/>
            <a:ext cx="573088" cy="261938"/>
          </a:xfrm>
          <a:prstGeom prst="rect">
            <a:avLst/>
          </a:prstGeom>
          <a:noFill/>
        </p:spPr>
      </p:pic>
      <p:sp>
        <p:nvSpPr>
          <p:cNvPr id="101399" name="Rectangle 23"/>
          <p:cNvSpPr>
            <a:spLocks noChangeArrowheads="1"/>
          </p:cNvSpPr>
          <p:nvPr/>
        </p:nvSpPr>
        <p:spPr bwMode="auto">
          <a:xfrm>
            <a:off x="1214414" y="928670"/>
            <a:ext cx="678661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571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</a:t>
            </a:r>
            <a:r>
              <a:rPr kumimoji="0" lang="uk-UA" b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Назад</a:t>
            </a: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повернутися на попередню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веб-сторінку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8" name="Picture 6" descr="Firefox_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787165">
            <a:off x="2410028" y="2497731"/>
            <a:ext cx="3471574" cy="347157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935680" y="1045185"/>
            <a:ext cx="544463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Mozilla </a:t>
            </a:r>
            <a:r>
              <a:rPr lang="en-US" sz="60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FireFox</a:t>
            </a:r>
            <a:endParaRPr lang="ru-RU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100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800px-Firefox_4_Screenshot_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406356" y="548680"/>
            <a:ext cx="5109860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101600">
                    <a:srgbClr val="FF0000">
                      <a:alpha val="60000"/>
                    </a:srgbClr>
                  </a:glow>
                  <a:outerShdw blurRad="50800" algn="tl" rotWithShape="0">
                    <a:srgbClr val="000000"/>
                  </a:outerShdw>
                </a:effectLst>
              </a:rPr>
              <a:t>Вигляд вікна </a:t>
            </a:r>
            <a:r>
              <a:rPr lang="en-US" sz="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101600">
                    <a:srgbClr val="FF0000">
                      <a:alpha val="60000"/>
                    </a:srgbClr>
                  </a:glow>
                  <a:outerShdw blurRad="50800" algn="tl" rotWithShape="0">
                    <a:srgbClr val="000000"/>
                  </a:outerShdw>
                </a:effectLst>
              </a:rPr>
              <a:t>Mozilla Firefox</a:t>
            </a:r>
            <a:endParaRPr lang="ru-RU" sz="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glow rad="101600">
                  <a:srgbClr val="FF0000">
                    <a:alpha val="60000"/>
                  </a:srgbClr>
                </a:glow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Internet_Explorer_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564904"/>
            <a:ext cx="3528392" cy="352839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655960" y="1045185"/>
            <a:ext cx="600408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Internet Explorer</a:t>
            </a:r>
            <a:endParaRPr lang="ru-RU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Windows_Internet_Explorer_9_screensho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975" y="-171450"/>
            <a:ext cx="9720263" cy="747553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31640" y="714762"/>
            <a:ext cx="5491376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101600">
                    <a:srgbClr val="FF0000">
                      <a:alpha val="60000"/>
                    </a:srgbClr>
                  </a:glow>
                  <a:outerShdw blurRad="50800" algn="tl" rotWithShape="0">
                    <a:srgbClr val="000000"/>
                  </a:outerShdw>
                </a:effectLst>
              </a:rPr>
              <a:t>Вигляд вікна </a:t>
            </a:r>
            <a:r>
              <a:rPr lang="en-US" sz="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101600">
                    <a:srgbClr val="FF0000">
                      <a:alpha val="60000"/>
                    </a:srgbClr>
                  </a:glow>
                  <a:outerShdw blurRad="50800" algn="tl" rotWithShape="0">
                    <a:srgbClr val="000000"/>
                  </a:outerShdw>
                </a:effectLst>
              </a:rPr>
              <a:t>Internet Explorer</a:t>
            </a:r>
            <a:endParaRPr lang="ru-RU" sz="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glow rad="101600">
                  <a:srgbClr val="FF0000">
                    <a:alpha val="60000"/>
                  </a:srgbClr>
                </a:glow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19872" y="1124744"/>
            <a:ext cx="227818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Opera</a:t>
            </a:r>
            <a:endParaRPr lang="ru-RU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" name="Picture 6" descr="512px-Opera_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852936"/>
            <a:ext cx="3168352" cy="3168352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Скругленный">
  <a:themeElements>
    <a:clrScheme name="Скругленный 9">
      <a:dk1>
        <a:srgbClr val="3333FF"/>
      </a:dk1>
      <a:lt1>
        <a:srgbClr val="FFFFFF"/>
      </a:lt1>
      <a:dk2>
        <a:srgbClr val="000099"/>
      </a:dk2>
      <a:lt2>
        <a:srgbClr val="FFFFFF"/>
      </a:lt2>
      <a:accent1>
        <a:srgbClr val="339966"/>
      </a:accent1>
      <a:accent2>
        <a:srgbClr val="9999FF"/>
      </a:accent2>
      <a:accent3>
        <a:srgbClr val="AAAACA"/>
      </a:accent3>
      <a:accent4>
        <a:srgbClr val="DADADA"/>
      </a:accent4>
      <a:accent5>
        <a:srgbClr val="ADCAB8"/>
      </a:accent5>
      <a:accent6>
        <a:srgbClr val="8A8AE7"/>
      </a:accent6>
      <a:hlink>
        <a:srgbClr val="FFFF99"/>
      </a:hlink>
      <a:folHlink>
        <a:srgbClr val="17A0D1"/>
      </a:folHlink>
    </a:clrScheme>
    <a:fontScheme name="Скругленный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ругленный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кругленный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кругленный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чение">
  <a:themeElements>
    <a:clrScheme name="Течение 9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ECFF"/>
      </a:accent1>
      <a:accent2>
        <a:srgbClr val="333399"/>
      </a:accent2>
      <a:accent3>
        <a:srgbClr val="FFFFFF"/>
      </a:accent3>
      <a:accent4>
        <a:srgbClr val="000000"/>
      </a:accent4>
      <a:accent5>
        <a:srgbClr val="E2F4FF"/>
      </a:accent5>
      <a:accent6>
        <a:srgbClr val="2D2D8A"/>
      </a:accent6>
      <a:hlink>
        <a:srgbClr val="6600FF"/>
      </a:hlink>
      <a:folHlink>
        <a:srgbClr val="009900"/>
      </a:folHlink>
    </a:clrScheme>
    <a:fontScheme name="Течение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Сумерки">
  <a:themeElements>
    <a:clrScheme name="Сумерки 9">
      <a:dk1>
        <a:srgbClr val="4A2500"/>
      </a:dk1>
      <a:lt1>
        <a:srgbClr val="C2C0BA"/>
      </a:lt1>
      <a:dk2>
        <a:srgbClr val="788569"/>
      </a:dk2>
      <a:lt2>
        <a:srgbClr val="F4F4EC"/>
      </a:lt2>
      <a:accent1>
        <a:srgbClr val="E1DFC1"/>
      </a:accent1>
      <a:accent2>
        <a:srgbClr val="A5A7AF"/>
      </a:accent2>
      <a:accent3>
        <a:srgbClr val="DDDCD9"/>
      </a:accent3>
      <a:accent4>
        <a:srgbClr val="3E1E00"/>
      </a:accent4>
      <a:accent5>
        <a:srgbClr val="EEECDD"/>
      </a:accent5>
      <a:accent6>
        <a:srgbClr val="95979E"/>
      </a:accent6>
      <a:hlink>
        <a:srgbClr val="9C9800"/>
      </a:hlink>
      <a:folHlink>
        <a:srgbClr val="666633"/>
      </a:folHlink>
    </a:clrScheme>
    <a:fontScheme name="Сумерки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умерки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Орбита">
  <a:themeElements>
    <a:clrScheme name="Орбита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Орбита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рбита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рбита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е</Template>
  <TotalTime>491</TotalTime>
  <Words>303</Words>
  <Application>Microsoft Office PowerPoint</Application>
  <PresentationFormat>Экран (4:3)</PresentationFormat>
  <Paragraphs>30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Скругленный</vt:lpstr>
      <vt:lpstr>Течение</vt:lpstr>
      <vt:lpstr>Сумерки</vt:lpstr>
      <vt:lpstr>Орбита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Manager/>
  <Company>Организация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Lavika</dc:creator>
  <cp:keywords/>
  <dc:description/>
  <cp:lastModifiedBy>Admin</cp:lastModifiedBy>
  <cp:revision>22</cp:revision>
  <dcterms:created xsi:type="dcterms:W3CDTF">2011-05-12T15:50:24Z</dcterms:created>
  <dcterms:modified xsi:type="dcterms:W3CDTF">2014-03-13T21:18:08Z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TC010721211049</vt:lpwstr>
  </property>
</Properties>
</file>