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24"/>
  </p:notesMasterIdLst>
  <p:sldIdLst>
    <p:sldId id="257" r:id="rId2"/>
    <p:sldId id="258" r:id="rId3"/>
    <p:sldId id="301" r:id="rId4"/>
    <p:sldId id="302" r:id="rId5"/>
    <p:sldId id="303" r:id="rId6"/>
    <p:sldId id="286" r:id="rId7"/>
    <p:sldId id="287" r:id="rId8"/>
    <p:sldId id="288" r:id="rId9"/>
    <p:sldId id="289" r:id="rId10"/>
    <p:sldId id="304" r:id="rId11"/>
    <p:sldId id="305" r:id="rId12"/>
    <p:sldId id="306" r:id="rId13"/>
    <p:sldId id="293" r:id="rId14"/>
    <p:sldId id="307" r:id="rId15"/>
    <p:sldId id="294" r:id="rId16"/>
    <p:sldId id="308" r:id="rId17"/>
    <p:sldId id="295" r:id="rId18"/>
    <p:sldId id="310" r:id="rId19"/>
    <p:sldId id="311" r:id="rId20"/>
    <p:sldId id="312" r:id="rId21"/>
    <p:sldId id="296" r:id="rId22"/>
    <p:sldId id="29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25BE2-0E6F-4FA7-90AB-0938918A23B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CA5F4-1AE8-48C5-B7E7-053221969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0197C5-E038-4D5C-8BC9-DAD88E60A6EF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347E-2ED3-4E7F-9A90-57916174B45B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247-95A0-441B-B995-35BDF9E68804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CDA72B3-2256-4356-A0ED-72753F6E1BE2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C30535-6F69-4E91-8ECD-521E250BDE86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A1AF-FE2B-41F9-8479-4B7A7E005C84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2AC-58E8-4673-89E8-172FE9110DCF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34C637-AD0D-41EA-8340-A138B093682E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64AA-438C-4DFD-8246-1594938F72DA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6C3B48-9F98-4933-AED8-1FA8DF06193A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D32968-565C-4A40-8463-C59828105B80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CC99FBA-BDC6-4297-9D7B-AAB0344EB274}" type="datetime1">
              <a:rPr lang="uk-UA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Презентація вчителя СЗОШ №8 м. Хмельницького Кравчук Г.Т.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0E9778-4EAB-474E-A89A-52B770F79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000108"/>
            <a:ext cx="6172200" cy="1214446"/>
          </a:xfrm>
        </p:spPr>
        <p:txBody>
          <a:bodyPr/>
          <a:lstStyle/>
          <a:p>
            <a:r>
              <a:rPr lang="uk-UA" dirty="0" smtClean="0"/>
              <a:t>Вивчаємо інформатику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857496"/>
            <a:ext cx="7215206" cy="107157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10 клас</a:t>
            </a:r>
          </a:p>
          <a:p>
            <a:pPr algn="ctr"/>
            <a:r>
              <a:rPr lang="uk-UA" dirty="0" smtClean="0"/>
              <a:t>За підручником «Інформатика. 10 клас» Й.Я. </a:t>
            </a:r>
            <a:r>
              <a:rPr lang="uk-UA" dirty="0" err="1" smtClean="0"/>
              <a:t>Ривкінда</a:t>
            </a:r>
            <a:r>
              <a:rPr lang="uk-UA" dirty="0" smtClean="0"/>
              <a:t>, Т.І. Лисенко, Л.А. </a:t>
            </a:r>
            <a:r>
              <a:rPr lang="uk-UA" dirty="0" err="1" smtClean="0"/>
              <a:t>Чернікової</a:t>
            </a:r>
            <a:r>
              <a:rPr lang="uk-UA" dirty="0" smtClean="0"/>
              <a:t>, В.В. </a:t>
            </a:r>
            <a:r>
              <a:rPr lang="uk-UA" dirty="0" err="1" smtClean="0"/>
              <a:t>Шакотько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29092" y="5786454"/>
            <a:ext cx="471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smtClean="0"/>
              <a:t>Навчальна презентація вчителя </a:t>
            </a:r>
            <a:r>
              <a:rPr lang="uk-UA" dirty="0" smtClean="0"/>
              <a:t>ЗОШ</a:t>
            </a:r>
            <a:endParaRPr lang="en-US" dirty="0" smtClean="0"/>
          </a:p>
          <a:p>
            <a:pPr algn="r"/>
            <a:r>
              <a:rPr lang="uk-UA" dirty="0" smtClean="0"/>
              <a:t>І </a:t>
            </a:r>
            <a:r>
              <a:rPr lang="uk-UA" dirty="0" smtClean="0"/>
              <a:t>- ІІІ ступенів </a:t>
            </a:r>
            <a:r>
              <a:rPr lang="uk-UA" dirty="0" smtClean="0"/>
              <a:t>№</a:t>
            </a:r>
            <a:r>
              <a:rPr lang="en-US" dirty="0" smtClean="0"/>
              <a:t>6</a:t>
            </a:r>
            <a:r>
              <a:rPr lang="uk-UA" dirty="0" smtClean="0"/>
              <a:t> </a:t>
            </a:r>
            <a:r>
              <a:rPr lang="uk-UA" dirty="0" smtClean="0"/>
              <a:t>м. </a:t>
            </a:r>
            <a:r>
              <a:rPr lang="uk-UA" dirty="0" smtClean="0"/>
              <a:t>Шепетівки Кислюка П.В.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300" dirty="0" err="1" smtClean="0"/>
              <a:t>Способи</a:t>
            </a:r>
            <a:r>
              <a:rPr lang="ru-RU" sz="3300" dirty="0" smtClean="0"/>
              <a:t> </a:t>
            </a:r>
            <a:r>
              <a:rPr lang="ru-RU" sz="3300" dirty="0" err="1" smtClean="0"/>
              <a:t>створення</a:t>
            </a:r>
            <a:r>
              <a:rPr lang="ru-RU" sz="3300" dirty="0" smtClean="0"/>
              <a:t> </a:t>
            </a:r>
            <a:r>
              <a:rPr lang="ru-RU" sz="3300" dirty="0" err="1" smtClean="0"/>
              <a:t>шаблонів</a:t>
            </a:r>
            <a:r>
              <a:rPr lang="ru-RU" sz="3300" dirty="0" smtClean="0"/>
              <a:t> </a:t>
            </a:r>
            <a:r>
              <a:rPr lang="ru-RU" sz="3300" dirty="0" err="1" smtClean="0"/>
              <a:t>документів</a:t>
            </a:r>
            <a:endParaRPr lang="ru-RU" sz="3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1142984"/>
            <a:ext cx="4354544" cy="5072098"/>
          </a:xfrm>
        </p:spPr>
        <p:txBody>
          <a:bodyPr>
            <a:normAutofit fontScale="70000" lnSpcReduction="20000"/>
          </a:bodyPr>
          <a:lstStyle/>
          <a:p>
            <a:pPr marL="85725" indent="0">
              <a:buNone/>
            </a:pPr>
            <a:r>
              <a:rPr lang="ru-RU" sz="2300" dirty="0" err="1" smtClean="0">
                <a:latin typeface="Calibri" pitchFamily="34" charset="0"/>
              </a:rPr>
              <a:t>Користувач</a:t>
            </a:r>
            <a:r>
              <a:rPr lang="ru-RU" sz="2300" dirty="0" smtClean="0">
                <a:latin typeface="Calibri" pitchFamily="34" charset="0"/>
              </a:rPr>
              <a:t>, за </a:t>
            </a:r>
            <a:r>
              <a:rPr lang="ru-RU" sz="2300" dirty="0" err="1" smtClean="0">
                <a:latin typeface="Calibri" pitchFamily="34" charset="0"/>
              </a:rPr>
              <a:t>бажанням</a:t>
            </a:r>
            <a:r>
              <a:rPr lang="ru-RU" sz="2300" dirty="0" smtClean="0">
                <a:latin typeface="Calibri" pitchFamily="34" charset="0"/>
              </a:rPr>
              <a:t>, </a:t>
            </a:r>
            <a:r>
              <a:rPr lang="ru-RU" sz="2300" dirty="0" err="1" smtClean="0">
                <a:latin typeface="Calibri" pitchFamily="34" charset="0"/>
              </a:rPr>
              <a:t>може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змінити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готові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шаблони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або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створити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нові</a:t>
            </a:r>
            <a:r>
              <a:rPr lang="ru-RU" sz="2300" dirty="0" smtClean="0">
                <a:latin typeface="Calibri" pitchFamily="34" charset="0"/>
              </a:rPr>
              <a:t>. </a:t>
            </a:r>
            <a:r>
              <a:rPr lang="ru-RU" sz="2300" dirty="0" err="1" smtClean="0">
                <a:latin typeface="Calibri" pitchFamily="34" charset="0"/>
              </a:rPr>
              <a:t>Існує</a:t>
            </a:r>
            <a:r>
              <a:rPr lang="ru-RU" sz="2300" dirty="0" smtClean="0">
                <a:latin typeface="Calibri" pitchFamily="34" charset="0"/>
              </a:rPr>
              <a:t>  </a:t>
            </a:r>
            <a:r>
              <a:rPr lang="ru-RU" sz="2300" dirty="0" err="1" smtClean="0">
                <a:latin typeface="Calibri" pitchFamily="34" charset="0"/>
              </a:rPr>
              <a:t>кілька</a:t>
            </a:r>
            <a:r>
              <a:rPr lang="ru-RU" sz="2300" dirty="0" smtClean="0">
                <a:latin typeface="Calibri" pitchFamily="34" charset="0"/>
              </a:rPr>
              <a:t>  </a:t>
            </a:r>
            <a:r>
              <a:rPr lang="ru-RU" sz="2300" dirty="0" err="1" smtClean="0">
                <a:latin typeface="Calibri" pitchFamily="34" charset="0"/>
              </a:rPr>
              <a:t>с</a:t>
            </a:r>
            <a:r>
              <a:rPr lang="ru-RU" sz="2400" dirty="0" err="1" smtClean="0">
                <a:latin typeface="Calibri" pitchFamily="34" charset="0"/>
              </a:rPr>
              <a:t>пособів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створення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шаблонів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</a:rPr>
              <a:t>документів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85725" indent="0"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І.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Створення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нового шаблону на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основі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існуючого</a:t>
            </a:r>
            <a:r>
              <a:rPr lang="ru-RU" sz="2300" i="1" dirty="0" smtClean="0">
                <a:latin typeface="Calibri" pitchFamily="34" charset="0"/>
              </a:rPr>
              <a:t>.</a:t>
            </a:r>
            <a:r>
              <a:rPr lang="ru-RU" sz="2300" dirty="0" smtClean="0">
                <a:latin typeface="Calibri" pitchFamily="34" charset="0"/>
              </a:rPr>
              <a:t> </a:t>
            </a:r>
          </a:p>
          <a:p>
            <a:pPr marL="85725" indent="0">
              <a:buNone/>
            </a:pPr>
            <a:r>
              <a:rPr lang="ru-RU" sz="2300" dirty="0" smtClean="0">
                <a:latin typeface="Calibri" pitchFamily="34" charset="0"/>
              </a:rPr>
              <a:t>Для </a:t>
            </a:r>
            <a:r>
              <a:rPr lang="ru-RU" sz="2300" dirty="0" err="1" smtClean="0">
                <a:latin typeface="Calibri" pitchFamily="34" charset="0"/>
              </a:rPr>
              <a:t>цього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потрібно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85725" lvl="4" indent="0">
              <a:buNone/>
            </a:pPr>
            <a:r>
              <a:rPr lang="ru-RU" sz="2300" dirty="0" smtClean="0">
                <a:latin typeface="Calibri" pitchFamily="34" charset="0"/>
              </a:rPr>
              <a:t>1. </a:t>
            </a:r>
            <a:r>
              <a:rPr lang="ru-RU" sz="2300" dirty="0" err="1" smtClean="0">
                <a:latin typeface="Calibri" pitchFamily="34" charset="0"/>
              </a:rPr>
              <a:t>Відкрити</a:t>
            </a:r>
            <a:r>
              <a:rPr lang="ru-RU" sz="2300" dirty="0" smtClean="0">
                <a:latin typeface="Calibri" pitchFamily="34" charset="0"/>
              </a:rPr>
              <a:t> шаблон, на </a:t>
            </a:r>
            <a:r>
              <a:rPr lang="ru-RU" sz="2300" dirty="0" err="1" smtClean="0">
                <a:latin typeface="Calibri" pitchFamily="34" charset="0"/>
              </a:rPr>
              <a:t>основі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якого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створюватиметься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новий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85725" lvl="5" indent="0">
              <a:buNone/>
            </a:pPr>
            <a:r>
              <a:rPr lang="ru-RU" sz="2300" dirty="0" smtClean="0">
                <a:latin typeface="Calibri" pitchFamily="34" charset="0"/>
              </a:rPr>
              <a:t>     1). </a:t>
            </a:r>
            <a:r>
              <a:rPr lang="ru-RU" sz="2300" dirty="0" err="1" smtClean="0">
                <a:latin typeface="Calibri" pitchFamily="34" charset="0"/>
              </a:rPr>
              <a:t>Відкрити</a:t>
            </a:r>
            <a:r>
              <a:rPr lang="ru-RU" sz="2300" b="1" dirty="0" smtClean="0">
                <a:latin typeface="Calibri" pitchFamily="34" charset="0"/>
              </a:rPr>
              <a:t> Головне меню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програми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вибором</a:t>
            </a:r>
            <a:r>
              <a:rPr lang="ru-RU" sz="2300" dirty="0" smtClean="0">
                <a:latin typeface="Calibri" pitchFamily="34" charset="0"/>
              </a:rPr>
              <a:t> кнопки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en-US" sz="2300" b="1" dirty="0" smtClean="0">
                <a:latin typeface="Calibri" pitchFamily="34" charset="0"/>
              </a:rPr>
              <a:t>Office</a:t>
            </a:r>
            <a:r>
              <a:rPr lang="ru-RU" sz="2300" b="1" dirty="0" smtClean="0">
                <a:latin typeface="Calibri" pitchFamily="34" charset="0"/>
              </a:rPr>
              <a:t>.</a:t>
            </a:r>
            <a:endParaRPr lang="ru-RU" sz="2300" dirty="0" smtClean="0">
              <a:latin typeface="Calibri" pitchFamily="34" charset="0"/>
            </a:endParaRPr>
          </a:p>
          <a:p>
            <a:pPr marL="85725" lvl="5" indent="0">
              <a:buNone/>
            </a:pPr>
            <a:r>
              <a:rPr lang="ru-RU" sz="2300" dirty="0" smtClean="0">
                <a:latin typeface="Calibri" pitchFamily="34" charset="0"/>
              </a:rPr>
              <a:t>     2).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команду </a:t>
            </a:r>
            <a:r>
              <a:rPr lang="ru-RU" sz="2300" b="1" dirty="0" err="1" smtClean="0">
                <a:latin typeface="Calibri" pitchFamily="34" charset="0"/>
              </a:rPr>
              <a:t>Відкрити</a:t>
            </a:r>
            <a:r>
              <a:rPr lang="ru-RU" sz="2300" dirty="0" smtClean="0">
                <a:latin typeface="Calibri" pitchFamily="34" charset="0"/>
              </a:rPr>
              <a:t>, у списку </a:t>
            </a:r>
            <a:r>
              <a:rPr lang="ru-RU" sz="2300" b="1" dirty="0" smtClean="0">
                <a:latin typeface="Calibri" pitchFamily="34" charset="0"/>
              </a:rPr>
              <a:t>Тип файлу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Всі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ru-RU" sz="2300" b="1" dirty="0" err="1" smtClean="0">
                <a:latin typeface="Calibri" pitchFamily="34" charset="0"/>
              </a:rPr>
              <a:t>шаблони</a:t>
            </a:r>
            <a:r>
              <a:rPr lang="ru-RU" sz="2300" b="1" dirty="0" smtClean="0">
                <a:latin typeface="Calibri" pitchFamily="34" charset="0"/>
              </a:rPr>
              <a:t> </a:t>
            </a:r>
            <a:r>
              <a:rPr lang="en-US" sz="2300" b="1" dirty="0" smtClean="0">
                <a:latin typeface="Calibri" pitchFamily="34" charset="0"/>
              </a:rPr>
              <a:t>Word</a:t>
            </a:r>
            <a:r>
              <a:rPr lang="ru-RU" sz="2300" b="1" dirty="0" smtClean="0">
                <a:latin typeface="Calibri" pitchFamily="34" charset="0"/>
              </a:rPr>
              <a:t>.</a:t>
            </a:r>
          </a:p>
          <a:p>
            <a:pPr marL="85725" lvl="5" indent="0">
              <a:buNone/>
            </a:pPr>
            <a:r>
              <a:rPr lang="ru-RU" sz="2300" dirty="0" smtClean="0">
                <a:latin typeface="Calibri" pitchFamily="34" charset="0"/>
              </a:rPr>
              <a:t>     3).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файл, у </a:t>
            </a:r>
            <a:r>
              <a:rPr lang="ru-RU" sz="2300" dirty="0" err="1" smtClean="0">
                <a:latin typeface="Calibri" pitchFamily="34" charset="0"/>
              </a:rPr>
              <a:t>якому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зберігається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потрібний</a:t>
            </a:r>
            <a:r>
              <a:rPr lang="ru-RU" sz="2300" dirty="0" smtClean="0">
                <a:latin typeface="Calibri" pitchFamily="34" charset="0"/>
              </a:rPr>
              <a:t> шаблон.</a:t>
            </a:r>
          </a:p>
          <a:p>
            <a:pPr marL="85725" lvl="4" indent="0">
              <a:buNone/>
            </a:pPr>
            <a:r>
              <a:rPr lang="ru-RU" sz="2300" dirty="0" smtClean="0">
                <a:latin typeface="Calibri" pitchFamily="34" charset="0"/>
              </a:rPr>
              <a:t>2. </a:t>
            </a:r>
            <a:r>
              <a:rPr lang="ru-RU" sz="2300" dirty="0" err="1" smtClean="0">
                <a:latin typeface="Calibri" pitchFamily="34" charset="0"/>
              </a:rPr>
              <a:t>Змінити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значення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параметрів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форматування</a:t>
            </a:r>
            <a:r>
              <a:rPr lang="ru-RU" sz="2300" dirty="0" smtClean="0">
                <a:latin typeface="Calibri" pitchFamily="34" charset="0"/>
              </a:rPr>
              <a:t> документа, </a:t>
            </a:r>
            <a:r>
              <a:rPr lang="ru-RU" sz="2300" dirty="0" err="1" smtClean="0">
                <a:latin typeface="Calibri" pitchFamily="34" charset="0"/>
              </a:rPr>
              <a:t>відредагувати</a:t>
            </a:r>
            <a:r>
              <a:rPr lang="ru-RU" sz="2300" dirty="0" smtClean="0">
                <a:latin typeface="Calibri" pitchFamily="34" charset="0"/>
              </a:rPr>
              <a:t> структуру </a:t>
            </a:r>
            <a:r>
              <a:rPr lang="ru-RU" sz="2300" dirty="0" err="1" smtClean="0">
                <a:latin typeface="Calibri" pitchFamily="34" charset="0"/>
              </a:rPr>
              <a:t>тощо</a:t>
            </a:r>
            <a:r>
              <a:rPr lang="ru-RU" sz="2300" dirty="0" smtClean="0">
                <a:latin typeface="Calibri" pitchFamily="34" charset="0"/>
              </a:rPr>
              <a:t>.</a:t>
            </a:r>
          </a:p>
          <a:p>
            <a:pPr marL="85725" indent="0">
              <a:buNone/>
            </a:pPr>
            <a:r>
              <a:rPr lang="ru-RU" sz="2300" dirty="0" smtClean="0">
                <a:latin typeface="Calibri" pitchFamily="34" charset="0"/>
              </a:rPr>
              <a:t>3. </a:t>
            </a:r>
            <a:r>
              <a:rPr lang="ru-RU" sz="2300" dirty="0" err="1" smtClean="0">
                <a:latin typeface="Calibri" pitchFamily="34" charset="0"/>
              </a:rPr>
              <a:t>Зберегти</a:t>
            </a:r>
            <a:r>
              <a:rPr lang="ru-RU" sz="2300" dirty="0" smtClean="0">
                <a:latin typeface="Calibri" pitchFamily="34" charset="0"/>
              </a:rPr>
              <a:t> шаблон </a:t>
            </a:r>
            <a:r>
              <a:rPr lang="ru-RU" sz="2300" dirty="0" err="1" smtClean="0">
                <a:latin typeface="Calibri" pitchFamily="34" charset="0"/>
              </a:rPr>
              <a:t>з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новим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іменем</a:t>
            </a:r>
            <a:r>
              <a:rPr lang="ru-RU" sz="2300" dirty="0" smtClean="0">
                <a:latin typeface="Calibri" pitchFamily="34" charset="0"/>
              </a:rPr>
              <a:t> (тип документа </a:t>
            </a:r>
            <a:r>
              <a:rPr lang="ru-RU" sz="2300" dirty="0" err="1" smtClean="0">
                <a:latin typeface="Calibri" pitchFamily="34" charset="0"/>
              </a:rPr>
              <a:t>вибрати</a:t>
            </a:r>
            <a:r>
              <a:rPr lang="ru-RU" sz="2300" dirty="0" smtClean="0">
                <a:latin typeface="Calibri" pitchFamily="34" charset="0"/>
              </a:rPr>
              <a:t> Шаблон </a:t>
            </a:r>
            <a:r>
              <a:rPr lang="en-US" sz="2300" dirty="0" smtClean="0">
                <a:latin typeface="Calibri" pitchFamily="34" charset="0"/>
              </a:rPr>
              <a:t>Word</a:t>
            </a:r>
            <a:r>
              <a:rPr lang="ru-RU" sz="2300" dirty="0" smtClean="0">
                <a:latin typeface="Calibri" pitchFamily="34" charset="0"/>
              </a:rPr>
              <a:t>) </a:t>
            </a:r>
            <a:r>
              <a:rPr lang="ru-RU" sz="2300" dirty="0" err="1" smtClean="0">
                <a:latin typeface="Calibri" pitchFamily="34" charset="0"/>
              </a:rPr>
              <a:t>Якщо</a:t>
            </a:r>
            <a:r>
              <a:rPr lang="ru-RU" sz="2300" dirty="0" smtClean="0">
                <a:latin typeface="Calibri" pitchFamily="34" charset="0"/>
              </a:rPr>
              <a:t> документ </a:t>
            </a:r>
            <a:r>
              <a:rPr lang="ru-RU" sz="2300" dirty="0" err="1" smtClean="0">
                <a:latin typeface="Calibri" pitchFamily="34" charset="0"/>
              </a:rPr>
              <a:t>зберегти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зі</a:t>
            </a:r>
            <a:r>
              <a:rPr lang="ru-RU" sz="2300" dirty="0" smtClean="0">
                <a:latin typeface="Calibri" pitchFamily="34" charset="0"/>
              </a:rPr>
              <a:t> старим </a:t>
            </a:r>
            <a:r>
              <a:rPr lang="ru-RU" sz="2300" dirty="0" err="1" smtClean="0">
                <a:latin typeface="Calibri" pitchFamily="34" charset="0"/>
              </a:rPr>
              <a:t>іменем</a:t>
            </a:r>
            <a:r>
              <a:rPr lang="ru-RU" sz="2300" dirty="0" smtClean="0">
                <a:latin typeface="Calibri" pitchFamily="34" charset="0"/>
              </a:rPr>
              <a:t>, то в </a:t>
            </a:r>
            <a:r>
              <a:rPr lang="ru-RU" sz="2300" dirty="0" err="1" smtClean="0">
                <a:latin typeface="Calibri" pitchFamily="34" charset="0"/>
              </a:rPr>
              <a:t>такий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спосіб</a:t>
            </a:r>
            <a:r>
              <a:rPr lang="ru-RU" sz="2300" dirty="0" smtClean="0">
                <a:latin typeface="Calibri" pitchFamily="34" charset="0"/>
              </a:rPr>
              <a:t> буде </a:t>
            </a:r>
            <a:r>
              <a:rPr lang="ru-RU" sz="2300" dirty="0" err="1" smtClean="0">
                <a:latin typeface="Calibri" pitchFamily="34" charset="0"/>
              </a:rPr>
              <a:t>змінено</a:t>
            </a:r>
            <a:r>
              <a:rPr lang="ru-RU" sz="2300" dirty="0" smtClean="0">
                <a:latin typeface="Calibri" pitchFamily="34" charset="0"/>
              </a:rPr>
              <a:t> один </a:t>
            </a:r>
            <a:r>
              <a:rPr lang="ru-RU" sz="2300" dirty="0" err="1" smtClean="0">
                <a:latin typeface="Calibri" pitchFamily="34" charset="0"/>
              </a:rPr>
              <a:t>з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наявних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шаблонів</a:t>
            </a:r>
            <a:r>
              <a:rPr lang="ru-RU" sz="2300" dirty="0" smtClean="0"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4443113" cy="351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5072066" y="1357298"/>
            <a:ext cx="3657600" cy="65836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 smtClean="0"/>
              <a:t>Створення шаблону на основі існуючого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300" dirty="0" err="1" smtClean="0"/>
              <a:t>Способи</a:t>
            </a:r>
            <a:r>
              <a:rPr lang="ru-RU" sz="3300" dirty="0" smtClean="0"/>
              <a:t> </a:t>
            </a:r>
            <a:r>
              <a:rPr lang="ru-RU" sz="3300" dirty="0" err="1" smtClean="0"/>
              <a:t>створення</a:t>
            </a:r>
            <a:r>
              <a:rPr lang="ru-RU" sz="3300" dirty="0" smtClean="0"/>
              <a:t> </a:t>
            </a:r>
            <a:r>
              <a:rPr lang="ru-RU" sz="3300" dirty="0" err="1" smtClean="0"/>
              <a:t>шаблонів</a:t>
            </a:r>
            <a:r>
              <a:rPr lang="ru-RU" sz="3300" dirty="0" smtClean="0"/>
              <a:t> </a:t>
            </a:r>
            <a:r>
              <a:rPr lang="ru-RU" sz="3300" dirty="0" err="1" smtClean="0"/>
              <a:t>документів</a:t>
            </a:r>
            <a:endParaRPr lang="ru-RU" sz="3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1444294"/>
            <a:ext cx="3857652" cy="4699350"/>
          </a:xfrm>
        </p:spPr>
        <p:txBody>
          <a:bodyPr>
            <a:normAutofit fontScale="92500" lnSpcReduction="10000"/>
          </a:bodyPr>
          <a:lstStyle/>
          <a:p>
            <a:pPr marL="85725" lvl="0" indent="0"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ІІ.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Збереження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документа як шаблону.</a:t>
            </a:r>
            <a:r>
              <a:rPr lang="ru-RU" sz="23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marL="85725" lvl="0" indent="0">
              <a:buNone/>
            </a:pPr>
            <a:r>
              <a:rPr lang="ru-RU" sz="2300" dirty="0" smtClean="0">
                <a:latin typeface="Calibri" pitchFamily="34" charset="0"/>
              </a:rPr>
              <a:t>Для </a:t>
            </a:r>
            <a:r>
              <a:rPr lang="ru-RU" sz="2300" dirty="0" err="1" smtClean="0">
                <a:latin typeface="Calibri" pitchFamily="34" charset="0"/>
              </a:rPr>
              <a:t>створення</a:t>
            </a:r>
            <a:r>
              <a:rPr lang="ru-RU" sz="2300" dirty="0" smtClean="0">
                <a:latin typeface="Calibri" pitchFamily="34" charset="0"/>
              </a:rPr>
              <a:t> шаблону </a:t>
            </a:r>
            <a:r>
              <a:rPr lang="ru-RU" sz="2300" dirty="0" err="1" smtClean="0">
                <a:latin typeface="Calibri" pitchFamily="34" charset="0"/>
              </a:rPr>
              <a:t>цим</a:t>
            </a:r>
            <a:r>
              <a:rPr lang="ru-RU" sz="2300" dirty="0" smtClean="0">
                <a:latin typeface="Calibri" pitchFamily="34" charset="0"/>
              </a:rPr>
              <a:t> способом </a:t>
            </a:r>
            <a:r>
              <a:rPr lang="ru-RU" sz="2300" dirty="0" err="1" smtClean="0">
                <a:latin typeface="Calibri" pitchFamily="34" charset="0"/>
              </a:rPr>
              <a:t>потрібно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Відкрити</a:t>
            </a:r>
            <a:r>
              <a:rPr lang="ru-RU" dirty="0" smtClean="0">
                <a:latin typeface="Calibri" pitchFamily="34" charset="0"/>
              </a:rPr>
              <a:t> документ, </a:t>
            </a:r>
            <a:r>
              <a:rPr lang="ru-RU" dirty="0" err="1" smtClean="0">
                <a:latin typeface="Calibri" pitchFamily="34" charset="0"/>
              </a:rPr>
              <a:t>який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необхідно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як шаблон.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в</a:t>
            </a:r>
            <a:r>
              <a:rPr lang="ru-RU" b="1" dirty="0" smtClean="0">
                <a:latin typeface="Calibri" pitchFamily="34" charset="0"/>
              </a:rPr>
              <a:t> Головному меню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команду </a:t>
            </a: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як.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папку для </a:t>
            </a:r>
            <a:r>
              <a:rPr lang="ru-RU" dirty="0" err="1" smtClean="0">
                <a:latin typeface="Calibri" pitchFamily="34" charset="0"/>
              </a:rPr>
              <a:t>збереження</a:t>
            </a:r>
            <a:r>
              <a:rPr lang="ru-RU" dirty="0" smtClean="0">
                <a:latin typeface="Calibri" pitchFamily="34" charset="0"/>
              </a:rPr>
              <a:t> шаблону, ввести </a:t>
            </a:r>
            <a:r>
              <a:rPr lang="ru-RU" dirty="0" err="1" smtClean="0">
                <a:latin typeface="Calibri" pitchFamily="34" charset="0"/>
              </a:rPr>
              <a:t>ім'я</a:t>
            </a:r>
            <a:r>
              <a:rPr lang="ru-RU" dirty="0" smtClean="0">
                <a:latin typeface="Calibri" pitchFamily="34" charset="0"/>
              </a:rPr>
              <a:t> файлу, </a:t>
            </a: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тип файлу -</a:t>
            </a:r>
            <a:r>
              <a:rPr lang="ru-RU" b="1" dirty="0" smtClean="0">
                <a:latin typeface="Calibri" pitchFamily="34" charset="0"/>
              </a:rPr>
              <a:t> Шаблон </a:t>
            </a:r>
            <a:r>
              <a:rPr lang="en-US" b="1" dirty="0" smtClean="0">
                <a:latin typeface="Calibri" pitchFamily="34" charset="0"/>
              </a:rPr>
              <a:t>Word</a:t>
            </a:r>
            <a:r>
              <a:rPr lang="ru-RU" b="1" dirty="0" smtClean="0">
                <a:latin typeface="Calibri" pitchFamily="34" charset="0"/>
              </a:rPr>
              <a:t> (*.</a:t>
            </a:r>
            <a:r>
              <a:rPr lang="en-US" b="1" dirty="0" err="1" smtClean="0">
                <a:latin typeface="Calibri" pitchFamily="34" charset="0"/>
              </a:rPr>
              <a:t>dotx</a:t>
            </a:r>
            <a:r>
              <a:rPr lang="ru-RU" b="1" dirty="0" smtClean="0">
                <a:latin typeface="Calibri" pitchFamily="34" charset="0"/>
              </a:rPr>
              <a:t>).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Зберегти</a:t>
            </a:r>
            <a:r>
              <a:rPr lang="ru-RU" b="1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285992"/>
            <a:ext cx="5024220" cy="33689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4572000" y="1500174"/>
            <a:ext cx="3657600" cy="658368"/>
          </a:xfrm>
        </p:spPr>
        <p:txBody>
          <a:bodyPr/>
          <a:lstStyle/>
          <a:p>
            <a:pPr algn="ctr"/>
            <a:r>
              <a:rPr lang="ru-RU" b="1" dirty="0" smtClean="0">
                <a:latin typeface="Calibri" pitchFamily="34" charset="0"/>
              </a:rPr>
              <a:t>Шаблон </a:t>
            </a:r>
            <a:r>
              <a:rPr lang="en-US" b="1" dirty="0" smtClean="0">
                <a:latin typeface="Calibri" pitchFamily="34" charset="0"/>
              </a:rPr>
              <a:t>Word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300" dirty="0" err="1" smtClean="0"/>
              <a:t>Способи</a:t>
            </a:r>
            <a:r>
              <a:rPr lang="ru-RU" sz="3300" dirty="0" smtClean="0"/>
              <a:t> </a:t>
            </a:r>
            <a:r>
              <a:rPr lang="ru-RU" sz="3300" dirty="0" err="1" smtClean="0"/>
              <a:t>створення</a:t>
            </a:r>
            <a:r>
              <a:rPr lang="ru-RU" sz="3300" dirty="0" smtClean="0"/>
              <a:t> </a:t>
            </a:r>
            <a:r>
              <a:rPr lang="ru-RU" sz="3300" dirty="0" err="1" smtClean="0"/>
              <a:t>шаблонів</a:t>
            </a:r>
            <a:r>
              <a:rPr lang="ru-RU" sz="3300" dirty="0" smtClean="0"/>
              <a:t> </a:t>
            </a:r>
            <a:r>
              <a:rPr lang="ru-RU" sz="3300" dirty="0" err="1" smtClean="0"/>
              <a:t>документів</a:t>
            </a:r>
            <a:endParaRPr lang="ru-RU" sz="3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1214422"/>
            <a:ext cx="4354544" cy="4643470"/>
          </a:xfrm>
        </p:spPr>
        <p:txBody>
          <a:bodyPr>
            <a:normAutofit fontScale="92500" lnSpcReduction="20000"/>
          </a:bodyPr>
          <a:lstStyle/>
          <a:p>
            <a:pPr marL="85725" lvl="0" indent="0"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ІІІ. </a:t>
            </a:r>
            <a:r>
              <a:rPr lang="ru-RU" sz="2300" b="1" i="1" dirty="0" err="1" smtClean="0">
                <a:solidFill>
                  <a:srgbClr val="FF0000"/>
                </a:solidFill>
                <a:latin typeface="Calibri" pitchFamily="34" charset="0"/>
              </a:rPr>
              <a:t>Створення</a:t>
            </a:r>
            <a:r>
              <a:rPr lang="ru-RU" sz="2300" b="1" i="1" dirty="0" smtClean="0">
                <a:solidFill>
                  <a:srgbClr val="FF0000"/>
                </a:solidFill>
                <a:latin typeface="Calibri" pitchFamily="34" charset="0"/>
              </a:rPr>
              <a:t> нового шаблону документа.</a:t>
            </a:r>
            <a:r>
              <a:rPr lang="ru-RU" sz="23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marL="85725" lvl="0" indent="0">
              <a:buNone/>
            </a:pPr>
            <a:r>
              <a:rPr lang="ru-RU" sz="2300" dirty="0" smtClean="0">
                <a:latin typeface="Calibri" pitchFamily="34" charset="0"/>
              </a:rPr>
              <a:t>Для </a:t>
            </a:r>
            <a:r>
              <a:rPr lang="ru-RU" sz="2300" dirty="0" err="1" smtClean="0">
                <a:latin typeface="Calibri" pitchFamily="34" charset="0"/>
              </a:rPr>
              <a:t>цього</a:t>
            </a:r>
            <a:r>
              <a:rPr lang="ru-RU" sz="2300" dirty="0" smtClean="0">
                <a:latin typeface="Calibri" pitchFamily="34" charset="0"/>
              </a:rPr>
              <a:t> </a:t>
            </a:r>
            <a:r>
              <a:rPr lang="ru-RU" sz="2300" dirty="0" err="1" smtClean="0">
                <a:latin typeface="Calibri" pitchFamily="34" charset="0"/>
              </a:rPr>
              <a:t>необхідно</a:t>
            </a:r>
            <a:r>
              <a:rPr lang="ru-RU" sz="2300" dirty="0" smtClean="0">
                <a:latin typeface="Calibri" pitchFamily="34" charset="0"/>
              </a:rPr>
              <a:t>: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в</a:t>
            </a:r>
            <a:r>
              <a:rPr lang="ru-RU" b="1" dirty="0" smtClean="0">
                <a:latin typeface="Calibri" pitchFamily="34" charset="0"/>
              </a:rPr>
              <a:t> Головному меню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команду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Створити</a:t>
            </a:r>
            <a:r>
              <a:rPr lang="ru-RU" b="1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в списку </a:t>
            </a:r>
            <a:r>
              <a:rPr lang="ru-RU" dirty="0" err="1" smtClean="0">
                <a:latin typeface="Calibri" pitchFamily="34" charset="0"/>
              </a:rPr>
              <a:t>розділу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dirty="0" smtClean="0">
                <a:latin typeface="Calibri" pitchFamily="34" charset="0"/>
              </a:rPr>
              <a:t> команду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Мої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b="1" dirty="0" smtClean="0">
                <a:latin typeface="Calibri" pitchFamily="34" charset="0"/>
              </a:rPr>
              <a:t>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Установити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нижній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частині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вікна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перемикач</a:t>
            </a:r>
            <a:r>
              <a:rPr lang="ru-RU" b="1" dirty="0" smtClean="0">
                <a:latin typeface="Calibri" pitchFamily="34" charset="0"/>
              </a:rPr>
              <a:t> Шаблон.</a:t>
            </a:r>
            <a:endParaRPr lang="ru-RU" dirty="0" smtClean="0">
              <a:latin typeface="Calibri" pitchFamily="34" charset="0"/>
            </a:endParaRP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Вибрати</a:t>
            </a:r>
            <a:r>
              <a:rPr lang="ru-RU" dirty="0" smtClean="0">
                <a:latin typeface="Calibri" pitchFamily="34" charset="0"/>
              </a:rPr>
              <a:t> кнопку ОК.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Розробити</a:t>
            </a:r>
            <a:r>
              <a:rPr lang="ru-RU" dirty="0" smtClean="0">
                <a:latin typeface="Calibri" pitchFamily="34" charset="0"/>
              </a:rPr>
              <a:t> макет нового шаблону, створивши </a:t>
            </a:r>
            <a:r>
              <a:rPr lang="ru-RU" dirty="0" err="1" smtClean="0">
                <a:latin typeface="Calibri" pitchFamily="34" charset="0"/>
              </a:rPr>
              <a:t>написи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фрагменти</a:t>
            </a:r>
            <a:r>
              <a:rPr lang="ru-RU" dirty="0" smtClean="0">
                <a:latin typeface="Calibri" pitchFamily="34" charset="0"/>
              </a:rPr>
              <a:t> тексту, поля для </a:t>
            </a:r>
            <a:r>
              <a:rPr lang="ru-RU" dirty="0" err="1" smtClean="0">
                <a:latin typeface="Calibri" pitchFamily="34" charset="0"/>
              </a:rPr>
              <a:t>введення</a:t>
            </a:r>
            <a:r>
              <a:rPr lang="ru-RU" dirty="0" smtClean="0">
                <a:latin typeface="Calibri" pitchFamily="34" charset="0"/>
              </a:rPr>
              <a:t> тексту, </a:t>
            </a:r>
            <a:r>
              <a:rPr lang="ru-RU" dirty="0" err="1" smtClean="0">
                <a:latin typeface="Calibri" pitchFamily="34" charset="0"/>
              </a:rPr>
              <a:t>оформити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структурувати</a:t>
            </a:r>
            <a:r>
              <a:rPr lang="ru-RU" dirty="0" smtClean="0">
                <a:latin typeface="Calibri" pitchFamily="34" charset="0"/>
              </a:rPr>
              <a:t> документ.</a:t>
            </a:r>
          </a:p>
          <a:p>
            <a:pPr marL="542925" lvl="1" indent="-457200">
              <a:buFont typeface="+mj-lt"/>
              <a:buAutoNum type="arabicPeriod"/>
            </a:pPr>
            <a:r>
              <a:rPr lang="ru-RU" dirty="0" err="1" smtClean="0">
                <a:latin typeface="Calibri" pitchFamily="34" charset="0"/>
              </a:rPr>
              <a:t>Зберегти</a:t>
            </a:r>
            <a:r>
              <a:rPr lang="ru-RU" dirty="0" smtClean="0">
                <a:latin typeface="Calibri" pitchFamily="34" charset="0"/>
              </a:rPr>
              <a:t> шаблон, указавши </a:t>
            </a:r>
            <a:r>
              <a:rPr lang="ru-RU" dirty="0" err="1" smtClean="0">
                <a:latin typeface="Calibri" pitchFamily="34" charset="0"/>
              </a:rPr>
              <a:t>ім'я</a:t>
            </a:r>
            <a:r>
              <a:rPr lang="ru-RU" dirty="0" smtClean="0">
                <a:latin typeface="Calibri" pitchFamily="34" charset="0"/>
              </a:rPr>
              <a:t> файлу та </a:t>
            </a:r>
            <a:r>
              <a:rPr lang="ru-RU" dirty="0" err="1" smtClean="0">
                <a:latin typeface="Calibri" pitchFamily="34" charset="0"/>
              </a:rPr>
              <a:t>місце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розміщення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4041775" cy="319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4929190" y="1071546"/>
            <a:ext cx="3657600" cy="658368"/>
          </a:xfrm>
        </p:spPr>
        <p:txBody>
          <a:bodyPr/>
          <a:lstStyle/>
          <a:p>
            <a:pPr algn="ctr"/>
            <a:r>
              <a:rPr lang="uk-UA" dirty="0" smtClean="0"/>
              <a:t>Новий шаблон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357694"/>
            <a:ext cx="3467105" cy="220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Створення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макросів</a:t>
            </a:r>
            <a:r>
              <a:rPr lang="ru-RU" sz="3200" dirty="0" smtClean="0"/>
              <a:t> в автоматичному </a:t>
            </a:r>
            <a:r>
              <a:rPr lang="ru-RU" sz="3200" dirty="0" err="1" smtClean="0"/>
              <a:t>режимі</a:t>
            </a:r>
            <a:r>
              <a:rPr lang="ru-RU" sz="3200" dirty="0" smtClean="0"/>
              <a:t> та </a:t>
            </a:r>
            <a:r>
              <a:rPr lang="ru-RU" sz="3200" dirty="0" err="1" smtClean="0"/>
              <a:t>їхнє</a:t>
            </a:r>
            <a:r>
              <a:rPr lang="ru-RU" sz="3200" dirty="0" smtClean="0"/>
              <a:t> </a:t>
            </a:r>
            <a:r>
              <a:rPr lang="ru-RU" sz="3200" dirty="0" err="1" smtClean="0"/>
              <a:t>використання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1329"/>
            <a:ext cx="8229600" cy="2733490"/>
          </a:xfrm>
        </p:spPr>
        <p:txBody>
          <a:bodyPr>
            <a:normAutofit fontScale="850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У </a:t>
            </a:r>
            <a:r>
              <a:rPr lang="ru-RU" dirty="0" err="1" smtClean="0">
                <a:latin typeface="Calibri" pitchFamily="34" charset="0"/>
              </a:rPr>
              <a:t>процесі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роботи</a:t>
            </a:r>
            <a:r>
              <a:rPr lang="ru-RU" dirty="0" smtClean="0">
                <a:latin typeface="Calibri" pitchFamily="34" charset="0"/>
              </a:rPr>
              <a:t> над документом у </a:t>
            </a:r>
            <a:r>
              <a:rPr lang="ru-RU" dirty="0" err="1" smtClean="0">
                <a:latin typeface="Calibri" pitchFamily="34" charset="0"/>
              </a:rPr>
              <a:t>програмі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Word</a:t>
            </a:r>
            <a:r>
              <a:rPr lang="ru-RU" dirty="0" smtClean="0">
                <a:latin typeface="Calibri" pitchFamily="34" charset="0"/>
              </a:rPr>
              <a:t> часто доводиться </a:t>
            </a:r>
            <a:r>
              <a:rPr lang="ru-RU" dirty="0" err="1" smtClean="0">
                <a:latin typeface="Calibri" pitchFamily="34" charset="0"/>
              </a:rPr>
              <a:t>виконувати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завдання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що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складаються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певної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послідовності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дій</a:t>
            </a:r>
            <a:r>
              <a:rPr lang="ru-RU" dirty="0" smtClean="0">
                <a:latin typeface="Calibri" pitchFamily="34" charset="0"/>
              </a:rPr>
              <a:t>, за </a:t>
            </a:r>
            <a:r>
              <a:rPr lang="ru-RU" dirty="0" err="1" smtClean="0">
                <a:latin typeface="Calibri" pitchFamily="34" charset="0"/>
              </a:rPr>
              <a:t>деяким</a:t>
            </a:r>
            <a:r>
              <a:rPr lang="ru-RU" dirty="0" smtClean="0">
                <a:latin typeface="Calibri" pitchFamily="34" charset="0"/>
              </a:rPr>
              <a:t> алгоритмом. </a:t>
            </a:r>
            <a:r>
              <a:rPr lang="ru-RU" dirty="0" err="1" smtClean="0">
                <a:latin typeface="Calibri" pitchFamily="34" charset="0"/>
              </a:rPr>
              <a:t>Наприклад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переглянути</a:t>
            </a:r>
            <a:r>
              <a:rPr lang="ru-RU" dirty="0" smtClean="0">
                <a:latin typeface="Calibri" pitchFamily="34" charset="0"/>
              </a:rPr>
              <a:t> текст </a:t>
            </a:r>
            <a:r>
              <a:rPr lang="ru-RU" dirty="0" err="1" smtClean="0">
                <a:latin typeface="Calibri" pitchFamily="34" charset="0"/>
              </a:rPr>
              <a:t>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виділити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якусь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його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частину</a:t>
            </a:r>
            <a:r>
              <a:rPr lang="ru-RU" dirty="0" smtClean="0">
                <a:latin typeface="Calibri" pitchFamily="34" charset="0"/>
              </a:rPr>
              <a:t>; </a:t>
            </a:r>
            <a:r>
              <a:rPr lang="ru-RU" dirty="0" err="1" smtClean="0">
                <a:latin typeface="Calibri" pitchFamily="34" charset="0"/>
              </a:rPr>
              <a:t>підкреслити</a:t>
            </a:r>
            <a:r>
              <a:rPr lang="ru-RU" dirty="0" smtClean="0">
                <a:latin typeface="Calibri" pitchFamily="34" charset="0"/>
              </a:rPr>
              <a:t> слова, </a:t>
            </a:r>
            <a:r>
              <a:rPr lang="ru-RU" dirty="0" err="1" smtClean="0">
                <a:latin typeface="Calibri" pitchFamily="34" charset="0"/>
              </a:rPr>
              <a:t>написані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латинськими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літерами</a:t>
            </a:r>
            <a:r>
              <a:rPr lang="ru-RU" dirty="0" smtClean="0">
                <a:latin typeface="Calibri" pitchFamily="34" charset="0"/>
              </a:rPr>
              <a:t>; </a:t>
            </a:r>
            <a:r>
              <a:rPr lang="ru-RU" dirty="0" err="1" smtClean="0">
                <a:latin typeface="Calibri" pitchFamily="34" charset="0"/>
              </a:rPr>
              <a:t>видалити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непотрібні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чи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додати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відсутні</a:t>
            </a:r>
            <a:r>
              <a:rPr lang="ru-RU" dirty="0" smtClean="0">
                <a:latin typeface="Calibri" pitchFamily="34" charset="0"/>
              </a:rPr>
              <a:t> пропуски та </a:t>
            </a:r>
            <a:r>
              <a:rPr lang="ru-RU" dirty="0" err="1" smtClean="0">
                <a:latin typeface="Calibri" pitchFamily="34" charset="0"/>
              </a:rPr>
              <a:t>ін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dirty="0" err="1" smtClean="0">
                <a:latin typeface="Calibri" pitchFamily="34" charset="0"/>
              </a:rPr>
              <a:t>Виконання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подібних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завдань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можна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значно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спростити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використавши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Calibri" pitchFamily="34" charset="0"/>
              </a:rPr>
              <a:t>макроси</a:t>
            </a:r>
            <a:r>
              <a:rPr lang="ru-RU" i="1" dirty="0" smtClean="0">
                <a:latin typeface="Calibri" pitchFamily="34" charset="0"/>
              </a:rPr>
              <a:t>,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основне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призначення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яких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dirty="0" err="1" smtClean="0">
                <a:latin typeface="Calibri" pitchFamily="34" charset="0"/>
              </a:rPr>
              <a:t>позбавити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багаторазового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повторення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одноманітних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під</a:t>
            </a:r>
            <a:r>
              <a:rPr lang="ru-RU" dirty="0" smtClean="0">
                <a:latin typeface="Calibri" pitchFamily="34" charset="0"/>
              </a:rPr>
              <a:t> час </a:t>
            </a:r>
            <a:r>
              <a:rPr lang="ru-RU" dirty="0" err="1" smtClean="0">
                <a:latin typeface="Calibri" pitchFamily="34" charset="0"/>
              </a:rPr>
              <a:t>опрацювання</a:t>
            </a:r>
            <a:r>
              <a:rPr lang="ru-RU" dirty="0" smtClean="0">
                <a:latin typeface="Calibri" pitchFamily="34" charset="0"/>
              </a:rPr>
              <a:t> текстового документа, </a:t>
            </a:r>
            <a:r>
              <a:rPr lang="ru-RU" dirty="0" err="1" smtClean="0">
                <a:latin typeface="Calibri" pitchFamily="34" charset="0"/>
              </a:rPr>
              <a:t>виконати</a:t>
            </a:r>
            <a:r>
              <a:rPr lang="ru-RU" dirty="0" smtClean="0">
                <a:latin typeface="Calibri" pitchFamily="34" charset="0"/>
              </a:rPr>
              <a:t> за </a:t>
            </a:r>
            <a:r>
              <a:rPr lang="ru-RU" dirty="0" err="1" smtClean="0">
                <a:latin typeface="Calibri" pitchFamily="34" charset="0"/>
              </a:rPr>
              <a:t>нього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рутинну</a:t>
            </a:r>
            <a:r>
              <a:rPr lang="ru-RU" dirty="0" smtClean="0">
                <a:latin typeface="Calibri" pitchFamily="34" charset="0"/>
              </a:rPr>
              <a:t> роботу.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857628"/>
            <a:ext cx="4572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Макрос</a:t>
            </a:r>
            <a:r>
              <a:rPr lang="ru-RU" dirty="0" smtClean="0">
                <a:latin typeface="Calibri" pitchFamily="34" charset="0"/>
              </a:rPr>
              <a:t> (</a:t>
            </a:r>
            <a:r>
              <a:rPr lang="ru-RU" dirty="0" err="1" smtClean="0">
                <a:latin typeface="Calibri" pitchFamily="34" charset="0"/>
              </a:rPr>
              <a:t>грец</a:t>
            </a:r>
            <a:r>
              <a:rPr lang="ru-RU" dirty="0" smtClean="0">
                <a:latin typeface="Calibri" pitchFamily="34" charset="0"/>
              </a:rPr>
              <a:t>.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</a:rPr>
              <a:t>μ</a:t>
            </a:r>
            <a:r>
              <a:rPr lang="uk-UA" i="1" dirty="0" smtClean="0">
                <a:latin typeface="Cambria Math"/>
                <a:ea typeface="Cambria Math"/>
              </a:rPr>
              <a:t>а</a:t>
            </a:r>
            <a:r>
              <a:rPr lang="ru-RU" i="1" dirty="0" err="1" smtClean="0">
                <a:latin typeface="Calibri" pitchFamily="34" charset="0"/>
              </a:rPr>
              <a:t>крос</a:t>
            </a:r>
            <a:r>
              <a:rPr lang="ru-RU" i="1" dirty="0" smtClean="0">
                <a:latin typeface="Calibri" pitchFamily="34" charset="0"/>
              </a:rPr>
              <a:t>,</a:t>
            </a:r>
            <a:r>
              <a:rPr lang="ru-RU" dirty="0" smtClean="0">
                <a:latin typeface="Calibri" pitchFamily="34" charset="0"/>
              </a:rPr>
              <a:t> — великий, </a:t>
            </a:r>
            <a:r>
              <a:rPr lang="ru-RU" dirty="0" err="1" smtClean="0">
                <a:latin typeface="Calibri" pitchFamily="34" charset="0"/>
              </a:rPr>
              <a:t>довгий</a:t>
            </a:r>
            <a:r>
              <a:rPr lang="ru-RU" dirty="0" smtClean="0">
                <a:latin typeface="Calibri" pitchFamily="34" charset="0"/>
              </a:rPr>
              <a:t>) — </a:t>
            </a:r>
            <a:r>
              <a:rPr lang="ru-RU" dirty="0" err="1" smtClean="0">
                <a:latin typeface="Calibri" pitchFamily="34" charset="0"/>
              </a:rPr>
              <a:t>це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послідовність</a:t>
            </a:r>
            <a:r>
              <a:rPr lang="ru-RU" dirty="0" smtClean="0">
                <a:latin typeface="Calibri" pitchFamily="34" charset="0"/>
              </a:rPr>
              <a:t> команд, </a:t>
            </a:r>
            <a:r>
              <a:rPr lang="ru-RU" dirty="0" err="1" smtClean="0">
                <a:latin typeface="Calibri" pitchFamily="34" charset="0"/>
              </a:rPr>
              <a:t>згрупованих</a:t>
            </a:r>
            <a:r>
              <a:rPr lang="ru-RU" dirty="0" smtClean="0">
                <a:latin typeface="Calibri" pitchFamily="34" charset="0"/>
              </a:rPr>
              <a:t> в одну макрокоманду, для автоматичного </a:t>
            </a:r>
            <a:r>
              <a:rPr lang="ru-RU" dirty="0" err="1" smtClean="0">
                <a:latin typeface="Calibri" pitchFamily="34" charset="0"/>
              </a:rPr>
              <a:t>виконання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певного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завдання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Створення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макросів</a:t>
            </a:r>
            <a:r>
              <a:rPr lang="ru-RU" sz="3200" dirty="0" smtClean="0"/>
              <a:t> в автоматичному </a:t>
            </a:r>
            <a:r>
              <a:rPr lang="ru-RU" sz="3200" dirty="0" err="1" smtClean="0"/>
              <a:t>режимі</a:t>
            </a:r>
            <a:r>
              <a:rPr lang="ru-RU" sz="3200" dirty="0" smtClean="0"/>
              <a:t> та </a:t>
            </a:r>
            <a:r>
              <a:rPr lang="ru-RU" sz="3200" dirty="0" err="1" smtClean="0"/>
              <a:t>їхнє</a:t>
            </a:r>
            <a:r>
              <a:rPr lang="ru-RU" sz="3200" dirty="0" smtClean="0"/>
              <a:t> </a:t>
            </a:r>
            <a:r>
              <a:rPr lang="ru-RU" sz="3200" dirty="0" err="1" smtClean="0"/>
              <a:t>використання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ru-RU" dirty="0" smtClean="0">
                <a:latin typeface="Calibri" pitchFamily="34" charset="0"/>
              </a:rPr>
              <a:t>Макрос </a:t>
            </a:r>
            <a:r>
              <a:rPr lang="ru-RU" dirty="0" err="1" smtClean="0">
                <a:latin typeface="Calibri" pitchFamily="34" charset="0"/>
              </a:rPr>
              <a:t>створюється</a:t>
            </a:r>
            <a:r>
              <a:rPr lang="ru-RU" dirty="0" smtClean="0">
                <a:latin typeface="Calibri" pitchFamily="34" charset="0"/>
              </a:rPr>
              <a:t> один раз, </a:t>
            </a:r>
            <a:r>
              <a:rPr lang="ru-RU" dirty="0" err="1" smtClean="0">
                <a:latin typeface="Calibri" pitchFamily="34" charset="0"/>
              </a:rPr>
              <a:t>зберігається</a:t>
            </a:r>
            <a:r>
              <a:rPr lang="ru-RU" dirty="0" smtClean="0">
                <a:latin typeface="Calibri" pitchFamily="34" charset="0"/>
              </a:rPr>
              <a:t> в </a:t>
            </a:r>
            <a:r>
              <a:rPr lang="ru-RU" dirty="0" err="1" smtClean="0">
                <a:latin typeface="Calibri" pitchFamily="34" charset="0"/>
              </a:rPr>
              <a:t>шаблоні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чи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документі</a:t>
            </a:r>
            <a:r>
              <a:rPr lang="ru-RU" dirty="0" smtClean="0">
                <a:latin typeface="Calibri" pitchFamily="34" charset="0"/>
              </a:rPr>
              <a:t> та </a:t>
            </a:r>
            <a:r>
              <a:rPr lang="ru-RU" dirty="0" err="1" smtClean="0">
                <a:latin typeface="Calibri" pitchFamily="34" charset="0"/>
              </a:rPr>
              <a:t>може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багаторазово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виконуватися</a:t>
            </a:r>
            <a:r>
              <a:rPr lang="ru-RU" dirty="0" smtClean="0">
                <a:latin typeface="Calibri" pitchFamily="34" charset="0"/>
              </a:rPr>
              <a:t> за потреби. </a:t>
            </a:r>
            <a:r>
              <a:rPr lang="ru-RU" dirty="0" err="1" smtClean="0">
                <a:latin typeface="Calibri" pitchFamily="34" charset="0"/>
              </a:rPr>
              <a:t>Застосовуються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макроси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прискорення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виконання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операцій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редагування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або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форматування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для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автоматизації</a:t>
            </a:r>
            <a:r>
              <a:rPr lang="ru-RU" dirty="0" smtClean="0">
                <a:latin typeface="Calibri" pitchFamily="34" charset="0"/>
              </a:rPr>
              <a:t> складного </a:t>
            </a:r>
            <a:r>
              <a:rPr lang="ru-RU" dirty="0" err="1" smtClean="0">
                <a:latin typeface="Calibri" pitchFamily="34" charset="0"/>
              </a:rPr>
              <a:t>опрацювання</a:t>
            </a:r>
            <a:r>
              <a:rPr lang="ru-RU" dirty="0" smtClean="0">
                <a:latin typeface="Calibri" pitchFamily="34" charset="0"/>
              </a:rPr>
              <a:t> документа, для </a:t>
            </a:r>
            <a:r>
              <a:rPr lang="ru-RU" dirty="0" err="1" smtClean="0">
                <a:latin typeface="Calibri" pitchFamily="34" charset="0"/>
              </a:rPr>
              <a:t>спрощення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процедури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встановлення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параметрів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об'єктів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для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налаштування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вікна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програми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Word</a:t>
            </a:r>
            <a:r>
              <a:rPr lang="ru-RU" dirty="0" smtClean="0">
                <a:latin typeface="Calibri" pitchFamily="34" charset="0"/>
              </a:rPr>
              <a:t> 2007 </a:t>
            </a:r>
            <a:r>
              <a:rPr lang="ru-RU" dirty="0" err="1" smtClean="0">
                <a:latin typeface="Calibri" pitchFamily="34" charset="0"/>
              </a:rPr>
              <a:t>тощо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Макрос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можна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створити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одним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з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двох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способів</a:t>
            </a:r>
            <a:r>
              <a:rPr lang="ru-RU" dirty="0" smtClean="0">
                <a:latin typeface="Calibri" pitchFamily="34" charset="0"/>
              </a:rPr>
              <a:t>:</a:t>
            </a:r>
          </a:p>
          <a:p>
            <a:pPr marL="361950" indent="266700"/>
            <a:r>
              <a:rPr lang="ru-RU" b="1" i="1" dirty="0" err="1" smtClean="0">
                <a:latin typeface="Calibri" pitchFamily="34" charset="0"/>
              </a:rPr>
              <a:t>написання</a:t>
            </a:r>
            <a:r>
              <a:rPr lang="ru-RU" b="1" i="1" dirty="0" smtClean="0">
                <a:latin typeface="Calibri" pitchFamily="34" charset="0"/>
              </a:rPr>
              <a:t> макросу </a:t>
            </a:r>
            <a:r>
              <a:rPr lang="ru-RU" i="1" dirty="0" smtClean="0">
                <a:latin typeface="Calibri" pitchFamily="34" charset="0"/>
              </a:rPr>
              <a:t>-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введення</a:t>
            </a:r>
            <a:r>
              <a:rPr lang="ru-RU" dirty="0" smtClean="0">
                <a:latin typeface="Calibri" pitchFamily="34" charset="0"/>
              </a:rPr>
              <a:t> тексту макросу </a:t>
            </a:r>
            <a:r>
              <a:rPr lang="ru-RU" dirty="0" err="1" smtClean="0">
                <a:latin typeface="Calibri" pitchFamily="34" charset="0"/>
              </a:rPr>
              <a:t>мовою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Visual Basic for Applications (VBA), </a:t>
            </a:r>
            <a:r>
              <a:rPr lang="ru-RU" dirty="0" smtClean="0">
                <a:latin typeface="Calibri" pitchFamily="34" charset="0"/>
              </a:rPr>
              <a:t>яка </a:t>
            </a:r>
            <a:r>
              <a:rPr lang="ru-RU" dirty="0" err="1" smtClean="0">
                <a:latin typeface="Calibri" pitchFamily="34" charset="0"/>
              </a:rPr>
              <a:t>спеціально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розроблена</a:t>
            </a:r>
            <a:r>
              <a:rPr lang="ru-RU" dirty="0" smtClean="0">
                <a:latin typeface="Calibri" pitchFamily="34" charset="0"/>
              </a:rPr>
              <a:t> для </a:t>
            </a:r>
            <a:r>
              <a:rPr lang="ru-RU" dirty="0" err="1" smtClean="0">
                <a:latin typeface="Calibri" pitchFamily="34" charset="0"/>
              </a:rPr>
              <a:t>цих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цілей</a:t>
            </a:r>
            <a:r>
              <a:rPr lang="en-US" dirty="0" smtClean="0">
                <a:latin typeface="Calibri" pitchFamily="34" charset="0"/>
              </a:rPr>
              <a:t>;</a:t>
            </a:r>
            <a:endParaRPr lang="ru-RU" dirty="0" smtClean="0">
              <a:latin typeface="Calibri" pitchFamily="34" charset="0"/>
            </a:endParaRPr>
          </a:p>
          <a:p>
            <a:pPr marL="361950" indent="266700"/>
            <a:r>
              <a:rPr lang="ru-RU" b="1" i="1" dirty="0" err="1" smtClean="0">
                <a:latin typeface="Calibri" pitchFamily="34" charset="0"/>
              </a:rPr>
              <a:t>запис</a:t>
            </a:r>
            <a:r>
              <a:rPr lang="ru-RU" b="1" i="1" dirty="0" smtClean="0">
                <a:latin typeface="Calibri" pitchFamily="34" charset="0"/>
              </a:rPr>
              <a:t> макросу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- </a:t>
            </a:r>
            <a:r>
              <a:rPr lang="ru-RU" dirty="0" err="1" smtClean="0">
                <a:latin typeface="Calibri" pitchFamily="34" charset="0"/>
              </a:rPr>
              <a:t>виконання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користувачем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потрібної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послідовності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дій</a:t>
            </a:r>
            <a:r>
              <a:rPr lang="ru-RU" dirty="0" smtClean="0">
                <a:latin typeface="Calibri" pitchFamily="34" charset="0"/>
              </a:rPr>
              <a:t>, яка </a:t>
            </a:r>
            <a:r>
              <a:rPr lang="ru-RU" dirty="0" err="1" smtClean="0">
                <a:latin typeface="Calibri" pitchFamily="34" charset="0"/>
              </a:rPr>
              <a:t>записується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програмою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0"/>
            <a:ext cx="4857752" cy="92867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Створення макросу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0"/>
            <a:ext cx="4214842" cy="4143380"/>
          </a:xfrm>
        </p:spPr>
        <p:txBody>
          <a:bodyPr>
            <a:normAutofit fontScale="70000" lnSpcReduction="20000"/>
          </a:bodyPr>
          <a:lstStyle/>
          <a:p>
            <a:pPr marL="0" indent="361950">
              <a:buNone/>
            </a:pPr>
            <a:r>
              <a:rPr lang="ru-RU" sz="2200" dirty="0" err="1" smtClean="0">
                <a:latin typeface="Calibri" pitchFamily="34" charset="0"/>
              </a:rPr>
              <a:t>Щоб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створити</a:t>
            </a:r>
            <a:r>
              <a:rPr lang="ru-RU" sz="2200" dirty="0" smtClean="0">
                <a:latin typeface="Calibri" pitchFamily="34" charset="0"/>
              </a:rPr>
              <a:t> макрос першим способом, </a:t>
            </a:r>
            <a:r>
              <a:rPr lang="ru-RU" sz="2200" dirty="0" err="1" smtClean="0">
                <a:latin typeface="Calibri" pitchFamily="34" charset="0"/>
              </a:rPr>
              <a:t>потрібно</a:t>
            </a:r>
            <a:r>
              <a:rPr lang="ru-RU" sz="2200" dirty="0" smtClean="0">
                <a:latin typeface="Calibri" pitchFamily="34" charset="0"/>
              </a:rPr>
              <a:t> знати </a:t>
            </a:r>
            <a:r>
              <a:rPr lang="ru-RU" sz="2200" dirty="0" err="1" smtClean="0">
                <a:latin typeface="Calibri" pitchFamily="34" charset="0"/>
              </a:rPr>
              <a:t>мову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програмування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Visual Basic for Applications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мати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досвід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програмування</a:t>
            </a:r>
            <a:r>
              <a:rPr lang="ru-RU" sz="22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2200" dirty="0" smtClean="0">
                <a:latin typeface="Calibri" pitchFamily="34" charset="0"/>
              </a:rPr>
              <a:t>У </a:t>
            </a:r>
            <a:r>
              <a:rPr lang="ru-RU" sz="2200" dirty="0" err="1" smtClean="0">
                <a:latin typeface="Calibri" pitchFamily="34" charset="0"/>
              </a:rPr>
              <a:t>режимі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запису</a:t>
            </a:r>
            <a:r>
              <a:rPr lang="ru-RU" sz="2200" dirty="0" smtClean="0">
                <a:latin typeface="Calibri" pitchFamily="34" charset="0"/>
              </a:rPr>
              <a:t> макросу </a:t>
            </a:r>
            <a:r>
              <a:rPr lang="ru-RU" sz="2200" dirty="0" err="1" smtClean="0">
                <a:latin typeface="Calibri" pitchFamily="34" charset="0"/>
              </a:rPr>
              <a:t>користувач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самостійно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виконує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потрібну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послідовність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дій</a:t>
            </a:r>
            <a:r>
              <a:rPr lang="ru-RU" sz="2200" dirty="0" smtClean="0">
                <a:latin typeface="Calibri" pitchFamily="34" charset="0"/>
              </a:rPr>
              <a:t>, яка </a:t>
            </a:r>
            <a:r>
              <a:rPr lang="ru-RU" sz="2200" dirty="0" err="1" smtClean="0">
                <a:latin typeface="Calibri" pitchFamily="34" charset="0"/>
              </a:rPr>
              <a:t>оформлюється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засобами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Word</a:t>
            </a:r>
            <a:r>
              <a:rPr lang="ru-RU" sz="2200" dirty="0" smtClean="0">
                <a:latin typeface="Calibri" pitchFamily="34" charset="0"/>
              </a:rPr>
              <a:t> 2007 як макрос. </a:t>
            </a:r>
            <a:r>
              <a:rPr lang="ru-RU" sz="2200" dirty="0" err="1" smtClean="0">
                <a:latin typeface="Calibri" pitchFamily="34" charset="0"/>
              </a:rPr>
              <a:t>Елементи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керування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записом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макросів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розташовані</a:t>
            </a:r>
            <a:r>
              <a:rPr lang="ru-RU" sz="2200" dirty="0" smtClean="0">
                <a:latin typeface="Calibri" pitchFamily="34" charset="0"/>
              </a:rPr>
              <a:t> в </a:t>
            </a:r>
            <a:r>
              <a:rPr lang="ru-RU" sz="2200" dirty="0" err="1" smtClean="0">
                <a:latin typeface="Calibri" pitchFamily="34" charset="0"/>
              </a:rPr>
              <a:t>групі</a:t>
            </a:r>
            <a:r>
              <a:rPr lang="ru-RU" sz="2200" dirty="0" smtClean="0">
                <a:latin typeface="Calibri" pitchFamily="34" charset="0"/>
              </a:rPr>
              <a:t> Код на </a:t>
            </a:r>
            <a:r>
              <a:rPr lang="ru-RU" sz="2200" dirty="0" err="1" smtClean="0">
                <a:latin typeface="Calibri" pitchFamily="34" charset="0"/>
              </a:rPr>
              <a:t>вкладці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Розробник</a:t>
            </a:r>
            <a:r>
              <a:rPr lang="ru-RU" sz="22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2200" dirty="0" smtClean="0">
                <a:latin typeface="Calibri" pitchFamily="34" charset="0"/>
              </a:rPr>
              <a:t>За </a:t>
            </a:r>
            <a:r>
              <a:rPr lang="ru-RU" sz="2200" dirty="0" err="1" smtClean="0">
                <a:latin typeface="Calibri" pitchFamily="34" charset="0"/>
              </a:rPr>
              <a:t>замовчуванням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ця</a:t>
            </a:r>
            <a:r>
              <a:rPr lang="ru-RU" sz="2200" dirty="0" smtClean="0">
                <a:latin typeface="Calibri" pitchFamily="34" charset="0"/>
              </a:rPr>
              <a:t> вкладка не </a:t>
            </a:r>
            <a:r>
              <a:rPr lang="ru-RU" sz="2200" dirty="0" err="1" smtClean="0">
                <a:latin typeface="Calibri" pitchFamily="34" charset="0"/>
              </a:rPr>
              <a:t>відображається</a:t>
            </a:r>
            <a:r>
              <a:rPr lang="ru-RU" sz="2200" dirty="0" smtClean="0">
                <a:latin typeface="Calibri" pitchFamily="34" charset="0"/>
              </a:rPr>
              <a:t> на </a:t>
            </a:r>
            <a:r>
              <a:rPr lang="ru-RU" sz="2200" dirty="0" err="1" smtClean="0">
                <a:latin typeface="Calibri" pitchFamily="34" charset="0"/>
              </a:rPr>
              <a:t>Стрічці</a:t>
            </a:r>
            <a:r>
              <a:rPr lang="ru-RU" sz="2200" dirty="0" smtClean="0">
                <a:latin typeface="Calibri" pitchFamily="34" charset="0"/>
              </a:rPr>
              <a:t>. Для </a:t>
            </a:r>
            <a:r>
              <a:rPr lang="ru-RU" sz="2200" dirty="0" err="1" smtClean="0">
                <a:latin typeface="Calibri" pitchFamily="34" charset="0"/>
              </a:rPr>
              <a:t>її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відображення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err="1" smtClean="0">
                <a:latin typeface="Calibri" pitchFamily="34" charset="0"/>
              </a:rPr>
              <a:t>потрібно</a:t>
            </a:r>
            <a:r>
              <a:rPr lang="ru-RU" sz="2200" smtClean="0">
                <a:latin typeface="Calibri" pitchFamily="34" charset="0"/>
              </a:rPr>
              <a:t> виконати </a:t>
            </a:r>
            <a:r>
              <a:rPr lang="ru-RU" sz="2200" dirty="0" err="1" smtClean="0">
                <a:latin typeface="Calibri" pitchFamily="34" charset="0"/>
              </a:rPr>
              <a:t>такі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дії</a:t>
            </a:r>
            <a:r>
              <a:rPr lang="ru-RU" sz="2200" dirty="0" smtClean="0">
                <a:latin typeface="Calibri" pitchFamily="34" charset="0"/>
              </a:rPr>
              <a:t>:		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smtClean="0">
                <a:latin typeface="Calibri" pitchFamily="34" charset="0"/>
              </a:rPr>
              <a:t>Виконати </a:t>
            </a:r>
            <a:r>
              <a:rPr lang="en-US" sz="2200" dirty="0" smtClean="0">
                <a:latin typeface="Calibri" pitchFamily="34" charset="0"/>
              </a:rPr>
              <a:t>Office</a:t>
            </a:r>
            <a:r>
              <a:rPr lang="ru-RU" sz="2200" dirty="0" smtClean="0">
                <a:latin typeface="Calibri" pitchFamily="34" charset="0"/>
              </a:rPr>
              <a:t> =&gt; </a:t>
            </a:r>
            <a:r>
              <a:rPr lang="ru-RU" sz="2200" err="1" smtClean="0">
                <a:latin typeface="Calibri" pitchFamily="34" charset="0"/>
              </a:rPr>
              <a:t>Параметри</a:t>
            </a:r>
            <a:r>
              <a:rPr lang="ru-RU" sz="2200" smtClean="0">
                <a:latin typeface="Calibri" pitchFamily="34" charset="0"/>
              </a:rPr>
              <a:t> </a:t>
            </a:r>
            <a:r>
              <a:rPr lang="en-US" sz="2200" smtClean="0">
                <a:latin typeface="Calibri" pitchFamily="34" charset="0"/>
              </a:rPr>
              <a:t>Word</a:t>
            </a:r>
            <a:r>
              <a:rPr lang="ru-RU" sz="2200" smtClean="0">
                <a:latin typeface="Calibri" pitchFamily="34" charset="0"/>
              </a:rPr>
              <a:t> =&gt; Найуживаніші.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smtClean="0">
                <a:latin typeface="Calibri" pitchFamily="34" charset="0"/>
              </a:rPr>
              <a:t>Установити </a:t>
            </a:r>
            <a:r>
              <a:rPr lang="ru-RU" sz="2200" dirty="0" smtClean="0">
                <a:latin typeface="Calibri" pitchFamily="34" charset="0"/>
              </a:rPr>
              <a:t>в </a:t>
            </a:r>
            <a:r>
              <a:rPr lang="ru-RU" sz="2200" dirty="0" err="1" smtClean="0">
                <a:latin typeface="Calibri" pitchFamily="34" charset="0"/>
              </a:rPr>
              <a:t>розділі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Основні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параметри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роботи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з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Word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позначку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прапорця</a:t>
            </a:r>
            <a:r>
              <a:rPr lang="ru-RU" sz="2200" dirty="0" smtClean="0">
                <a:latin typeface="Calibri" pitchFamily="34" charset="0"/>
              </a:rPr>
              <a:t> </a:t>
            </a:r>
            <a:r>
              <a:rPr lang="ru-RU" sz="2200" dirty="0" err="1" smtClean="0">
                <a:latin typeface="Calibri" pitchFamily="34" charset="0"/>
              </a:rPr>
              <a:t>Відображати</a:t>
            </a:r>
            <a:r>
              <a:rPr lang="ru-RU" sz="2200" dirty="0" smtClean="0">
                <a:latin typeface="Calibri" pitchFamily="34" charset="0"/>
              </a:rPr>
              <a:t> вкладку </a:t>
            </a:r>
            <a:r>
              <a:rPr lang="ru-RU" sz="2200" smtClean="0">
                <a:latin typeface="Calibri" pitchFamily="34" charset="0"/>
              </a:rPr>
              <a:t>«Розробник</a:t>
            </a:r>
            <a:r>
              <a:rPr lang="ru-RU" sz="2200" dirty="0" smtClean="0">
                <a:latin typeface="Calibri" pitchFamily="34" charset="0"/>
              </a:rPr>
              <a:t>» на </a:t>
            </a:r>
            <a:r>
              <a:rPr lang="ru-RU" sz="2200" err="1" smtClean="0">
                <a:latin typeface="Calibri" pitchFamily="34" charset="0"/>
              </a:rPr>
              <a:t>стрічці</a:t>
            </a:r>
            <a:r>
              <a:rPr lang="ru-RU" sz="2200" smtClean="0">
                <a:latin typeface="Calibri" pitchFamily="34" charset="0"/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smtClean="0">
                <a:latin typeface="Calibri" pitchFamily="34" charset="0"/>
              </a:rPr>
              <a:t>Вибрати </a:t>
            </a:r>
            <a:r>
              <a:rPr lang="ru-RU" sz="2200" dirty="0" smtClean="0">
                <a:latin typeface="Calibri" pitchFamily="34" charset="0"/>
              </a:rPr>
              <a:t>кнопку </a:t>
            </a:r>
            <a:r>
              <a:rPr lang="ru-RU" sz="2200" smtClean="0">
                <a:latin typeface="Calibri" pitchFamily="34" charset="0"/>
              </a:rPr>
              <a:t>ОК.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928670"/>
            <a:ext cx="4501131" cy="21431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857224" y="4286256"/>
            <a:ext cx="4041775" cy="762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Вкладка </a:t>
            </a:r>
            <a:r>
              <a:rPr lang="ru-RU" dirty="0" err="1" smtClean="0">
                <a:latin typeface="Calibri" pitchFamily="34" charset="0"/>
              </a:rPr>
              <a:t>Розробник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86256"/>
            <a:ext cx="2889270" cy="10001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643578"/>
            <a:ext cx="6972318" cy="10339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uk-UA" dirty="0" smtClean="0"/>
              <a:t>Запис макросу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857232"/>
            <a:ext cx="4354544" cy="51435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22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2900" dirty="0" err="1" smtClean="0">
                <a:latin typeface="Calibri" pitchFamily="34" charset="0"/>
              </a:rPr>
              <a:t>Запис</a:t>
            </a:r>
            <a:r>
              <a:rPr lang="ru-RU" sz="2900" dirty="0" smtClean="0">
                <a:latin typeface="Calibri" pitchFamily="34" charset="0"/>
              </a:rPr>
              <a:t> макросу </a:t>
            </a:r>
            <a:r>
              <a:rPr lang="ru-RU" sz="2900" dirty="0" err="1" smtClean="0">
                <a:latin typeface="Calibri" pitchFamily="34" charset="0"/>
              </a:rPr>
              <a:t>здійснюється</a:t>
            </a:r>
            <a:r>
              <a:rPr lang="ru-RU" sz="2900" dirty="0" smtClean="0">
                <a:latin typeface="Calibri" pitchFamily="34" charset="0"/>
              </a:rPr>
              <a:t> за таким алгоритмом:</a:t>
            </a:r>
          </a:p>
          <a:p>
            <a:pPr marL="457200" lvl="2" indent="-457200">
              <a:buFont typeface="+mj-lt"/>
              <a:buAutoNum type="arabicPeriod"/>
            </a:pPr>
            <a:r>
              <a:rPr lang="ru-RU" sz="2900" dirty="0" err="1" smtClean="0">
                <a:latin typeface="Calibri" pitchFamily="34" charset="0"/>
              </a:rPr>
              <a:t>Виконати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Розробник</a:t>
            </a:r>
            <a:r>
              <a:rPr lang="ru-RU" sz="2900" dirty="0" smtClean="0">
                <a:latin typeface="Calibri" pitchFamily="34" charset="0"/>
              </a:rPr>
              <a:t> =&gt; Код =&gt; </a:t>
            </a:r>
            <a:r>
              <a:rPr lang="ru-RU" sz="2900" dirty="0" err="1" smtClean="0">
                <a:latin typeface="Calibri" pitchFamily="34" charset="0"/>
              </a:rPr>
              <a:t>Записати</a:t>
            </a:r>
            <a:r>
              <a:rPr lang="ru-RU" sz="2900" dirty="0" smtClean="0">
                <a:latin typeface="Calibri" pitchFamily="34" charset="0"/>
              </a:rPr>
              <a:t> макрос </a:t>
            </a:r>
          </a:p>
          <a:p>
            <a:pPr marL="457200" lvl="2" indent="-457200">
              <a:buFont typeface="+mj-lt"/>
              <a:buAutoNum type="arabicPeriod"/>
            </a:pPr>
            <a:r>
              <a:rPr lang="ru-RU" sz="2900" dirty="0" err="1" smtClean="0">
                <a:latin typeface="Calibri" pitchFamily="34" charset="0"/>
              </a:rPr>
              <a:t>Установити</a:t>
            </a:r>
            <a:r>
              <a:rPr lang="ru-RU" sz="2900" dirty="0" smtClean="0">
                <a:latin typeface="Calibri" pitchFamily="34" charset="0"/>
              </a:rPr>
              <a:t> у </a:t>
            </a:r>
            <a:r>
              <a:rPr lang="ru-RU" sz="2900" dirty="0" err="1" smtClean="0">
                <a:latin typeface="Calibri" pitchFamily="34" charset="0"/>
              </a:rPr>
              <a:t>вікні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Запис</a:t>
            </a:r>
            <a:r>
              <a:rPr lang="ru-RU" sz="2900" dirty="0" smtClean="0">
                <a:latin typeface="Calibri" pitchFamily="34" charset="0"/>
              </a:rPr>
              <a:t> макросу </a:t>
            </a:r>
            <a:r>
              <a:rPr lang="ru-RU" sz="2900" dirty="0" err="1" smtClean="0">
                <a:latin typeface="Calibri" pitchFamily="34" charset="0"/>
              </a:rPr>
              <a:t>такі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значення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властивостей</a:t>
            </a:r>
            <a:r>
              <a:rPr lang="ru-RU" sz="2900" dirty="0" smtClean="0">
                <a:latin typeface="Calibri" pitchFamily="34" charset="0"/>
              </a:rPr>
              <a:t> макросу:</a:t>
            </a:r>
          </a:p>
          <a:p>
            <a:pPr marL="714375" lvl="3" indent="-266700">
              <a:buFont typeface="+mj-lt"/>
              <a:buAutoNum type="arabicParenR"/>
            </a:pPr>
            <a:r>
              <a:rPr lang="ru-RU" sz="2900" dirty="0" smtClean="0">
                <a:latin typeface="Calibri" pitchFamily="34" charset="0"/>
              </a:rPr>
              <a:t>Увести в поле </a:t>
            </a:r>
            <a:r>
              <a:rPr lang="ru-RU" sz="2900" dirty="0" err="1" smtClean="0">
                <a:latin typeface="Calibri" pitchFamily="34" charset="0"/>
              </a:rPr>
              <a:t>Ім'я</a:t>
            </a:r>
            <a:r>
              <a:rPr lang="ru-RU" sz="2900" dirty="0" smtClean="0">
                <a:latin typeface="Calibri" pitchFamily="34" charset="0"/>
              </a:rPr>
              <a:t> макросу </a:t>
            </a:r>
            <a:r>
              <a:rPr lang="ru-RU" sz="2900" dirty="0" err="1" smtClean="0">
                <a:latin typeface="Calibri" pitchFamily="34" charset="0"/>
              </a:rPr>
              <a:t>назву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макросу</a:t>
            </a:r>
            <a:r>
              <a:rPr lang="ru-RU" sz="2900" dirty="0" smtClean="0">
                <a:latin typeface="Calibri" pitchFamily="34" charset="0"/>
              </a:rPr>
              <a:t>, яка повинна </a:t>
            </a:r>
            <a:r>
              <a:rPr lang="ru-RU" sz="2900" dirty="0" err="1" smtClean="0">
                <a:latin typeface="Calibri" pitchFamily="34" charset="0"/>
              </a:rPr>
              <a:t>відображати</a:t>
            </a:r>
            <a:r>
              <a:rPr lang="ru-RU" sz="2900" dirty="0" smtClean="0">
                <a:latin typeface="Calibri" pitchFamily="34" charset="0"/>
              </a:rPr>
              <a:t> суть </a:t>
            </a:r>
            <a:r>
              <a:rPr lang="ru-RU" sz="2900" dirty="0" err="1" smtClean="0">
                <a:latin typeface="Calibri" pitchFamily="34" charset="0"/>
              </a:rPr>
              <a:t>виконуваних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операцій</a:t>
            </a:r>
            <a:r>
              <a:rPr lang="ru-RU" sz="2900" dirty="0" smtClean="0">
                <a:latin typeface="Calibri" pitchFamily="34" charset="0"/>
              </a:rPr>
              <a:t>. </a:t>
            </a:r>
            <a:r>
              <a:rPr lang="ru-RU" sz="2900" dirty="0" err="1" smtClean="0">
                <a:latin typeface="Calibri" pitchFamily="34" charset="0"/>
              </a:rPr>
              <a:t>Слід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пам'ятати</a:t>
            </a:r>
            <a:r>
              <a:rPr lang="ru-RU" sz="2900" dirty="0" smtClean="0">
                <a:latin typeface="Calibri" pitchFamily="34" charset="0"/>
              </a:rPr>
              <a:t>, </a:t>
            </a:r>
            <a:r>
              <a:rPr lang="ru-RU" sz="2900" dirty="0" err="1" smtClean="0">
                <a:latin typeface="Calibri" pitchFamily="34" charset="0"/>
              </a:rPr>
              <a:t>що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ім'я</a:t>
            </a:r>
            <a:r>
              <a:rPr lang="ru-RU" sz="2900" dirty="0" smtClean="0">
                <a:latin typeface="Calibri" pitchFamily="34" charset="0"/>
              </a:rPr>
              <a:t> макросу повинно </a:t>
            </a:r>
            <a:r>
              <a:rPr lang="ru-RU" sz="2900" dirty="0" err="1" smtClean="0">
                <a:latin typeface="Calibri" pitchFamily="34" charset="0"/>
              </a:rPr>
              <a:t>починатися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з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літери</a:t>
            </a:r>
            <a:r>
              <a:rPr lang="ru-RU" sz="2900" dirty="0" smtClean="0">
                <a:latin typeface="Calibri" pitchFamily="34" charset="0"/>
              </a:rPr>
              <a:t> та не </a:t>
            </a:r>
            <a:r>
              <a:rPr lang="ru-RU" sz="2900" dirty="0" err="1" smtClean="0">
                <a:latin typeface="Calibri" pitchFamily="34" charset="0"/>
              </a:rPr>
              <a:t>містити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пропусків</a:t>
            </a:r>
            <a:r>
              <a:rPr lang="ru-RU" sz="2900" dirty="0" smtClean="0">
                <a:latin typeface="Calibri" pitchFamily="34" charset="0"/>
              </a:rPr>
              <a:t>.</a:t>
            </a:r>
          </a:p>
          <a:p>
            <a:pPr marL="714375" lvl="3" indent="-266700">
              <a:buFont typeface="+mj-lt"/>
              <a:buAutoNum type="arabicParenR"/>
            </a:pPr>
            <a:r>
              <a:rPr lang="ru-RU" sz="2900" dirty="0" err="1" smtClean="0">
                <a:latin typeface="Calibri" pitchFamily="34" charset="0"/>
              </a:rPr>
              <a:t>Задати</a:t>
            </a:r>
            <a:r>
              <a:rPr lang="ru-RU" sz="2900" dirty="0" smtClean="0">
                <a:latin typeface="Calibri" pitchFamily="34" charset="0"/>
              </a:rPr>
              <a:t> шаблон для </a:t>
            </a:r>
            <a:r>
              <a:rPr lang="ru-RU" sz="2900" dirty="0" err="1" smtClean="0">
                <a:latin typeface="Calibri" pitchFamily="34" charset="0"/>
              </a:rPr>
              <a:t>зберігання</a:t>
            </a:r>
            <a:r>
              <a:rPr lang="ru-RU" sz="2900" dirty="0" smtClean="0">
                <a:latin typeface="Calibri" pitchFamily="34" charset="0"/>
              </a:rPr>
              <a:t> макросу, </a:t>
            </a:r>
            <a:r>
              <a:rPr lang="ru-RU" sz="2900" dirty="0" err="1" smtClean="0">
                <a:latin typeface="Calibri" pitchFamily="34" charset="0"/>
              </a:rPr>
              <a:t>вибравши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необхідний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варіант</a:t>
            </a:r>
            <a:r>
              <a:rPr lang="ru-RU" sz="2900" dirty="0" smtClean="0">
                <a:latin typeface="Calibri" pitchFamily="34" charset="0"/>
              </a:rPr>
              <a:t> у списку </a:t>
            </a:r>
            <a:r>
              <a:rPr lang="ru-RU" sz="2900" dirty="0" err="1" smtClean="0">
                <a:latin typeface="Calibri" pitchFamily="34" charset="0"/>
              </a:rPr>
              <a:t>Зберегти</a:t>
            </a:r>
            <a:r>
              <a:rPr lang="ru-RU" sz="2900" dirty="0" smtClean="0">
                <a:latin typeface="Calibri" pitchFamily="34" charset="0"/>
              </a:rPr>
              <a:t> макрос у - для </a:t>
            </a:r>
            <a:r>
              <a:rPr lang="ru-RU" sz="2900" dirty="0" err="1" smtClean="0">
                <a:latin typeface="Calibri" pitchFamily="34" charset="0"/>
              </a:rPr>
              <a:t>всіх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документів</a:t>
            </a:r>
            <a:r>
              <a:rPr lang="ru-RU" sz="2900" dirty="0" smtClean="0">
                <a:latin typeface="Calibri" pitchFamily="34" charset="0"/>
              </a:rPr>
              <a:t> у </a:t>
            </a:r>
            <a:r>
              <a:rPr lang="ru-RU" sz="2900" dirty="0" err="1" smtClean="0">
                <a:latin typeface="Calibri" pitchFamily="34" charset="0"/>
              </a:rPr>
              <a:t>шаблоні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en-US" sz="2900" dirty="0" smtClean="0">
                <a:latin typeface="Calibri" pitchFamily="34" charset="0"/>
              </a:rPr>
              <a:t>Normal</a:t>
            </a:r>
            <a:r>
              <a:rPr lang="ru-RU" sz="2900" dirty="0" smtClean="0">
                <a:latin typeface="Calibri" pitchFamily="34" charset="0"/>
              </a:rPr>
              <a:t>.</a:t>
            </a:r>
            <a:r>
              <a:rPr lang="en-US" sz="2900" dirty="0" err="1" smtClean="0">
                <a:latin typeface="Calibri" pitchFamily="34" charset="0"/>
              </a:rPr>
              <a:t>dotm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або</a:t>
            </a:r>
            <a:r>
              <a:rPr lang="ru-RU" sz="2900" dirty="0" smtClean="0">
                <a:latin typeface="Calibri" pitchFamily="34" charset="0"/>
              </a:rPr>
              <a:t> для </a:t>
            </a:r>
            <a:r>
              <a:rPr lang="ru-RU" sz="2900" dirty="0" err="1" smtClean="0">
                <a:latin typeface="Calibri" pitchFamily="34" charset="0"/>
              </a:rPr>
              <a:t>окремих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документів</a:t>
            </a:r>
            <a:r>
              <a:rPr lang="ru-RU" sz="2900" dirty="0" smtClean="0">
                <a:latin typeface="Calibri" pitchFamily="34" charset="0"/>
              </a:rPr>
              <a:t> у </a:t>
            </a:r>
            <a:r>
              <a:rPr lang="ru-RU" sz="2900" dirty="0" err="1" smtClean="0">
                <a:latin typeface="Calibri" pitchFamily="34" charset="0"/>
              </a:rPr>
              <a:t>вказаному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шаблоні</a:t>
            </a:r>
            <a:r>
              <a:rPr lang="ru-RU" sz="2900" dirty="0" smtClean="0">
                <a:latin typeface="Calibri" pitchFamily="34" charset="0"/>
              </a:rPr>
              <a:t>.</a:t>
            </a:r>
          </a:p>
          <a:p>
            <a:pPr marL="714375" lvl="3" indent="-266700">
              <a:buFont typeface="+mj-lt"/>
              <a:buAutoNum type="arabicParenR"/>
            </a:pPr>
            <a:r>
              <a:rPr lang="ru-RU" sz="2900" dirty="0" smtClean="0">
                <a:latin typeface="Calibri" pitchFamily="34" charset="0"/>
              </a:rPr>
              <a:t>Увести за </a:t>
            </a:r>
            <a:r>
              <a:rPr lang="ru-RU" sz="2900" dirty="0" err="1" smtClean="0">
                <a:latin typeface="Calibri" pitchFamily="34" charset="0"/>
              </a:rPr>
              <a:t>бажанням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стислий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опис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дій</a:t>
            </a:r>
            <a:r>
              <a:rPr lang="ru-RU" sz="2900" dirty="0" smtClean="0">
                <a:latin typeface="Calibri" pitchFamily="34" charset="0"/>
              </a:rPr>
              <a:t> макросу в поле </a:t>
            </a:r>
            <a:r>
              <a:rPr lang="ru-RU" sz="2900" dirty="0" err="1" smtClean="0">
                <a:latin typeface="Calibri" pitchFamily="34" charset="0"/>
              </a:rPr>
              <a:t>Опис</a:t>
            </a:r>
            <a:r>
              <a:rPr lang="ru-RU" sz="2900" dirty="0" smtClean="0">
                <a:latin typeface="Calibri" pitchFamily="34" charset="0"/>
              </a:rPr>
              <a:t>. Текст </a:t>
            </a:r>
            <a:r>
              <a:rPr lang="ru-RU" sz="2900" dirty="0" err="1" smtClean="0">
                <a:latin typeface="Calibri" pitchFamily="34" charset="0"/>
              </a:rPr>
              <a:t>цього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опису</a:t>
            </a:r>
            <a:r>
              <a:rPr lang="ru-RU" sz="2900" dirty="0" smtClean="0">
                <a:latin typeface="Calibri" pitchFamily="34" charset="0"/>
              </a:rPr>
              <a:t> буде </a:t>
            </a:r>
            <a:r>
              <a:rPr lang="ru-RU" sz="2900" dirty="0" err="1" smtClean="0">
                <a:latin typeface="Calibri" pitchFamily="34" charset="0"/>
              </a:rPr>
              <a:t>відображатися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під</a:t>
            </a:r>
            <a:r>
              <a:rPr lang="ru-RU" sz="2900" dirty="0" smtClean="0">
                <a:latin typeface="Calibri" pitchFamily="34" charset="0"/>
              </a:rPr>
              <a:t> час </a:t>
            </a:r>
            <a:r>
              <a:rPr lang="ru-RU" sz="2900" dirty="0" err="1" smtClean="0">
                <a:latin typeface="Calibri" pitchFamily="34" charset="0"/>
              </a:rPr>
              <a:t>наведення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вказівника</a:t>
            </a:r>
            <a:r>
              <a:rPr lang="ru-RU" sz="2900" dirty="0" smtClean="0">
                <a:latin typeface="Calibri" pitchFamily="34" charset="0"/>
              </a:rPr>
              <a:t> на кнопку </a:t>
            </a:r>
            <a:r>
              <a:rPr lang="ru-RU" sz="2900" dirty="0" err="1" smtClean="0">
                <a:latin typeface="Calibri" pitchFamily="34" charset="0"/>
              </a:rPr>
              <a:t>виклику</a:t>
            </a:r>
            <a:r>
              <a:rPr lang="ru-RU" sz="2900" dirty="0" smtClean="0">
                <a:latin typeface="Calibri" pitchFamily="34" charset="0"/>
              </a:rPr>
              <a:t> макросу як </a:t>
            </a:r>
            <a:r>
              <a:rPr lang="ru-RU" sz="2900" dirty="0" err="1" smtClean="0">
                <a:latin typeface="Calibri" pitchFamily="34" charset="0"/>
              </a:rPr>
              <a:t>спливаюча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підказка</a:t>
            </a:r>
            <a:r>
              <a:rPr lang="ru-RU" sz="2900" dirty="0" smtClean="0">
                <a:latin typeface="Calibri" pitchFamily="34" charset="0"/>
              </a:rPr>
              <a:t>. Тому </a:t>
            </a:r>
            <a:r>
              <a:rPr lang="ru-RU" sz="2900" dirty="0" err="1" smtClean="0">
                <a:latin typeface="Calibri" pitchFamily="34" charset="0"/>
              </a:rPr>
              <a:t>бажано</a:t>
            </a:r>
            <a:r>
              <a:rPr lang="ru-RU" sz="2900" dirty="0" smtClean="0">
                <a:latin typeface="Calibri" pitchFamily="34" charset="0"/>
              </a:rPr>
              <a:t>, </a:t>
            </a:r>
            <a:r>
              <a:rPr lang="ru-RU" sz="2900" dirty="0" err="1" smtClean="0">
                <a:latin typeface="Calibri" pitchFamily="34" charset="0"/>
              </a:rPr>
              <a:t>щоб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довжина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цього</a:t>
            </a:r>
            <a:r>
              <a:rPr lang="ru-RU" sz="2900" dirty="0" smtClean="0">
                <a:latin typeface="Calibri" pitchFamily="34" charset="0"/>
              </a:rPr>
              <a:t> тексту не </a:t>
            </a:r>
            <a:r>
              <a:rPr lang="ru-RU" sz="2900" dirty="0" err="1" smtClean="0">
                <a:latin typeface="Calibri" pitchFamily="34" charset="0"/>
              </a:rPr>
              <a:t>перевищувала</a:t>
            </a:r>
            <a:r>
              <a:rPr lang="ru-RU" sz="2900" dirty="0" smtClean="0">
                <a:latin typeface="Calibri" pitchFamily="34" charset="0"/>
              </a:rPr>
              <a:t> 100 </a:t>
            </a:r>
            <a:r>
              <a:rPr lang="ru-RU" sz="2900" dirty="0" err="1" smtClean="0">
                <a:latin typeface="Calibri" pitchFamily="34" charset="0"/>
              </a:rPr>
              <a:t>символів</a:t>
            </a:r>
            <a:r>
              <a:rPr lang="ru-RU" sz="2900" dirty="0" smtClean="0">
                <a:latin typeface="Calibri" pitchFamily="34" charset="0"/>
              </a:rPr>
              <a:t>.</a:t>
            </a:r>
          </a:p>
          <a:p>
            <a:pPr marL="714375" lvl="3" indent="-266700">
              <a:buFont typeface="+mj-lt"/>
              <a:buAutoNum type="arabicParenR"/>
            </a:pPr>
            <a:r>
              <a:rPr lang="ru-RU" sz="2900" dirty="0" err="1" smtClean="0">
                <a:latin typeface="Calibri" pitchFamily="34" charset="0"/>
              </a:rPr>
              <a:t>Вибрати</a:t>
            </a:r>
            <a:r>
              <a:rPr lang="ru-RU" sz="2900" dirty="0" smtClean="0">
                <a:latin typeface="Calibri" pitchFamily="34" charset="0"/>
              </a:rPr>
              <a:t> в </a:t>
            </a:r>
            <a:r>
              <a:rPr lang="ru-RU" sz="2900" dirty="0" err="1" smtClean="0">
                <a:latin typeface="Calibri" pitchFamily="34" charset="0"/>
              </a:rPr>
              <a:t>розділі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Призначити</a:t>
            </a:r>
            <a:r>
              <a:rPr lang="ru-RU" sz="2900" dirty="0" smtClean="0">
                <a:latin typeface="Calibri" pitchFamily="34" charset="0"/>
              </a:rPr>
              <a:t> макрос один </a:t>
            </a:r>
            <a:r>
              <a:rPr lang="ru-RU" sz="2900" dirty="0" err="1" smtClean="0">
                <a:latin typeface="Calibri" pitchFamily="34" charset="0"/>
              </a:rPr>
              <a:t>із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запропонованих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способів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виклику</a:t>
            </a:r>
            <a:r>
              <a:rPr lang="ru-RU" sz="2900" dirty="0" smtClean="0">
                <a:latin typeface="Calibri" pitchFamily="34" charset="0"/>
              </a:rPr>
              <a:t> макросу — кнопкою </a:t>
            </a:r>
            <a:r>
              <a:rPr lang="ru-RU" sz="2900" dirty="0" err="1" smtClean="0">
                <a:latin typeface="Calibri" pitchFamily="34" charset="0"/>
              </a:rPr>
              <a:t>чи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сполученням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клавіш</a:t>
            </a:r>
            <a:r>
              <a:rPr lang="ru-RU" sz="2900" dirty="0" smtClean="0">
                <a:latin typeface="Calibri" pitchFamily="34" charset="0"/>
              </a:rPr>
              <a:t>, </a:t>
            </a:r>
            <a:r>
              <a:rPr lang="ru-RU" sz="2900" dirty="0" err="1" smtClean="0">
                <a:latin typeface="Calibri" pitchFamily="34" charset="0"/>
              </a:rPr>
              <a:t>що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відкриє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відповідне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діалогове</a:t>
            </a:r>
            <a:r>
              <a:rPr lang="ru-RU" sz="2900" dirty="0" smtClean="0">
                <a:latin typeface="Calibri" pitchFamily="34" charset="0"/>
              </a:rPr>
              <a:t> </a:t>
            </a:r>
            <a:r>
              <a:rPr lang="ru-RU" sz="2900" dirty="0" err="1" smtClean="0">
                <a:latin typeface="Calibri" pitchFamily="34" charset="0"/>
              </a:rPr>
              <a:t>вікно</a:t>
            </a:r>
            <a:r>
              <a:rPr lang="ru-RU" sz="2900" dirty="0" smtClean="0">
                <a:latin typeface="Calibri" pitchFamily="34" charset="0"/>
              </a:rPr>
              <a:t>.</a:t>
            </a:r>
            <a:endParaRPr lang="ru-RU" sz="2900" dirty="0" smtClean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4572000" y="2786058"/>
            <a:ext cx="3657600" cy="271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2889270" cy="10001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3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543956" cy="5793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3. </a:t>
            </a:r>
            <a:r>
              <a:rPr lang="ru-RU" sz="1000" dirty="0" err="1" smtClean="0">
                <a:latin typeface="Calibri" pitchFamily="34" charset="0"/>
              </a:rPr>
              <a:t>Налаштувати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параметри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виклику</a:t>
            </a:r>
            <a:r>
              <a:rPr lang="ru-RU" sz="1000" dirty="0" smtClean="0">
                <a:latin typeface="Calibri" pitchFamily="34" charset="0"/>
              </a:rPr>
              <a:t> макросу </a:t>
            </a:r>
            <a:r>
              <a:rPr lang="ru-RU" sz="1000" dirty="0" err="1" smtClean="0">
                <a:latin typeface="Calibri" pitchFamily="34" charset="0"/>
              </a:rPr>
              <a:t>залежно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від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вибраного</a:t>
            </a:r>
            <a:r>
              <a:rPr lang="ru-RU" sz="1000" dirty="0" smtClean="0">
                <a:latin typeface="Calibri" pitchFamily="34" charset="0"/>
              </a:rPr>
              <a:t> способу:</a:t>
            </a: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• </a:t>
            </a:r>
            <a:r>
              <a:rPr lang="ru-RU" sz="1000" b="1" dirty="0" smtClean="0">
                <a:solidFill>
                  <a:srgbClr val="FF0000"/>
                </a:solidFill>
                <a:latin typeface="Calibri" pitchFamily="34" charset="0"/>
              </a:rPr>
              <a:t>кнопкою</a:t>
            </a:r>
            <a:r>
              <a:rPr lang="ru-RU" sz="1000" dirty="0" smtClean="0">
                <a:latin typeface="Calibri" pitchFamily="34" charset="0"/>
              </a:rPr>
              <a:t> :</a:t>
            </a:r>
          </a:p>
          <a:p>
            <a:pPr marL="228600" lvl="4">
              <a:buFont typeface="+mj-lt"/>
              <a:buAutoNum type="arabicPeriod"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в списку </a:t>
            </a:r>
            <a:r>
              <a:rPr lang="ru-RU" sz="1000" dirty="0" err="1" smtClean="0">
                <a:latin typeface="Calibri" pitchFamily="34" charset="0"/>
              </a:rPr>
              <a:t>Настроювання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панелі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швидкого</a:t>
            </a:r>
            <a:r>
              <a:rPr lang="ru-RU" sz="1000" dirty="0" smtClean="0">
                <a:latin typeface="Calibri" pitchFamily="34" charset="0"/>
              </a:rPr>
              <a:t> доступу </a:t>
            </a:r>
            <a:r>
              <a:rPr lang="ru-RU" sz="1000" dirty="0" err="1" smtClean="0">
                <a:latin typeface="Calibri" pitchFamily="34" charset="0"/>
              </a:rPr>
              <a:t>вікна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Параметри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</a:rPr>
              <a:t>Word</a:t>
            </a:r>
            <a:r>
              <a:rPr lang="ru-RU" sz="1000" dirty="0" smtClean="0">
                <a:latin typeface="Calibri" pitchFamily="34" charset="0"/>
              </a:rPr>
              <a:t> документ (</a:t>
            </a:r>
            <a:r>
              <a:rPr lang="ru-RU" sz="1000" dirty="0" err="1" smtClean="0">
                <a:latin typeface="Calibri" pitchFamily="34" charset="0"/>
              </a:rPr>
              <a:t>або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всі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документи</a:t>
            </a:r>
            <a:r>
              <a:rPr lang="ru-RU" sz="1000" dirty="0" smtClean="0">
                <a:latin typeface="Calibri" pitchFamily="34" charset="0"/>
              </a:rPr>
              <a:t>), для </a:t>
            </a:r>
            <a:r>
              <a:rPr lang="ru-RU" sz="1000" dirty="0" err="1" smtClean="0">
                <a:latin typeface="Calibri" pitchFamily="34" charset="0"/>
              </a:rPr>
              <a:t>якого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по­трібно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додати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виклику</a:t>
            </a:r>
            <a:r>
              <a:rPr lang="ru-RU" sz="1000" dirty="0" smtClean="0">
                <a:latin typeface="Calibri" pitchFamily="34" charset="0"/>
              </a:rPr>
              <a:t> макросу на панель </a:t>
            </a:r>
            <a:r>
              <a:rPr lang="ru-RU" sz="1000" dirty="0" err="1" smtClean="0">
                <a:latin typeface="Calibri" pitchFamily="34" charset="0"/>
              </a:rPr>
              <a:t>швидкого</a:t>
            </a:r>
            <a:r>
              <a:rPr lang="ru-RU" sz="1000" dirty="0" smtClean="0">
                <a:latin typeface="Calibri" pitchFamily="34" charset="0"/>
              </a:rPr>
              <a:t> до­ступу.</a:t>
            </a:r>
          </a:p>
          <a:p>
            <a:pPr marL="228600" lvl="4">
              <a:buFont typeface="+mj-lt"/>
              <a:buAutoNum type="arabicPeriod"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в списку </a:t>
            </a:r>
            <a:r>
              <a:rPr lang="ru-RU" sz="1000" dirty="0" err="1" smtClean="0">
                <a:latin typeface="Calibri" pitchFamily="34" charset="0"/>
              </a:rPr>
              <a:t>Роздільник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ім'я</a:t>
            </a:r>
            <a:r>
              <a:rPr lang="ru-RU" sz="1000" dirty="0" smtClean="0">
                <a:latin typeface="Calibri" pitchFamily="34" charset="0"/>
              </a:rPr>
              <a:t> макросу, </a:t>
            </a:r>
            <a:r>
              <a:rPr lang="ru-RU" sz="1000" dirty="0" err="1" smtClean="0">
                <a:latin typeface="Calibri" pitchFamily="34" charset="0"/>
              </a:rPr>
              <a:t>який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записується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228600" lvl="4">
              <a:buFont typeface="+mj-lt"/>
              <a:buAutoNum type="arabicPeriod"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Додати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228600" lvl="4">
              <a:buFont typeface="+mj-lt"/>
              <a:buAutoNum type="arabicPeriod"/>
            </a:pPr>
            <a:r>
              <a:rPr lang="ru-RU" sz="1000" dirty="0" err="1" smtClean="0">
                <a:latin typeface="Calibri" pitchFamily="34" charset="0"/>
              </a:rPr>
              <a:t>Змінити</a:t>
            </a:r>
            <a:r>
              <a:rPr lang="ru-RU" sz="1000" dirty="0" smtClean="0">
                <a:latin typeface="Calibri" pitchFamily="34" charset="0"/>
              </a:rPr>
              <a:t> за </a:t>
            </a:r>
            <a:r>
              <a:rPr lang="ru-RU" sz="1000" dirty="0" err="1" smtClean="0">
                <a:latin typeface="Calibri" pitchFamily="34" charset="0"/>
              </a:rPr>
              <a:t>бажанням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місце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розміщення</a:t>
            </a:r>
            <a:r>
              <a:rPr lang="ru-RU" sz="1000" dirty="0" smtClean="0">
                <a:latin typeface="Calibri" pitchFamily="34" charset="0"/>
              </a:rPr>
              <a:t> кнопки макросу на </a:t>
            </a:r>
            <a:r>
              <a:rPr lang="ru-RU" sz="1000" dirty="0" err="1" smtClean="0">
                <a:latin typeface="Calibri" pitchFamily="34" charset="0"/>
              </a:rPr>
              <a:t>па­нелі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швидкого</a:t>
            </a:r>
            <a:r>
              <a:rPr lang="ru-RU" sz="1000" dirty="0" smtClean="0">
                <a:latin typeface="Calibri" pitchFamily="34" charset="0"/>
              </a:rPr>
              <a:t> доступу кнопками Вверх </a:t>
            </a:r>
            <a:r>
              <a:rPr lang="ru-RU" sz="1000" dirty="0" err="1" smtClean="0">
                <a:latin typeface="Calibri" pitchFamily="34" charset="0"/>
              </a:rPr>
              <a:t>і</a:t>
            </a:r>
            <a:r>
              <a:rPr lang="ru-RU" sz="1000" dirty="0" smtClean="0">
                <a:latin typeface="Calibri" pitchFamily="34" charset="0"/>
              </a:rPr>
              <a:t> Вниз та </a:t>
            </a:r>
            <a:r>
              <a:rPr lang="ru-RU" sz="1000" dirty="0" err="1" smtClean="0">
                <a:latin typeface="Calibri" pitchFamily="34" charset="0"/>
              </a:rPr>
              <a:t>зображення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цієї</a:t>
            </a:r>
            <a:r>
              <a:rPr lang="ru-RU" sz="1000" dirty="0" smtClean="0">
                <a:latin typeface="Calibri" pitchFamily="34" charset="0"/>
              </a:rPr>
              <a:t> кнопки, </a:t>
            </a:r>
            <a:r>
              <a:rPr lang="ru-RU" sz="1000" dirty="0" err="1" smtClean="0">
                <a:latin typeface="Calibri" pitchFamily="34" charset="0"/>
              </a:rPr>
              <a:t>вибравши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Змінити</a:t>
            </a:r>
            <a:r>
              <a:rPr lang="ru-RU" sz="1000" dirty="0" smtClean="0">
                <a:latin typeface="Calibri" pitchFamily="34" charset="0"/>
              </a:rPr>
              <a:t>. </a:t>
            </a:r>
          </a:p>
          <a:p>
            <a:pPr marL="228600" lvl="4">
              <a:buFont typeface="+mj-lt"/>
              <a:buAutoNum type="arabicPeriod"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кнопку ОК.</a:t>
            </a: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• </a:t>
            </a:r>
            <a:r>
              <a:rPr lang="ru-RU" sz="1000" dirty="0" err="1" smtClean="0">
                <a:latin typeface="Calibri" pitchFamily="34" charset="0"/>
              </a:rPr>
              <a:t>сполученням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</a:t>
            </a:r>
            <a:r>
              <a:rPr lang="ru-RU" sz="1000" dirty="0" smtClean="0">
                <a:latin typeface="Calibri" pitchFamily="34" charset="0"/>
              </a:rPr>
              <a:t> (рис. 1.72)</a:t>
            </a:r>
          </a:p>
          <a:p>
            <a:pPr marL="0" lvl="5" indent="0">
              <a:buNone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в </a:t>
            </a:r>
            <a:r>
              <a:rPr lang="ru-RU" sz="1000" dirty="0" err="1" smtClean="0">
                <a:latin typeface="Calibri" pitchFamily="34" charset="0"/>
              </a:rPr>
              <a:t>полі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Команди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ім'я</a:t>
            </a:r>
            <a:r>
              <a:rPr lang="ru-RU" sz="1000" dirty="0" smtClean="0">
                <a:latin typeface="Calibri" pitchFamily="34" charset="0"/>
              </a:rPr>
              <a:t> макросу, </a:t>
            </a:r>
            <a:r>
              <a:rPr lang="ru-RU" sz="1000" dirty="0" err="1" smtClean="0">
                <a:latin typeface="Calibri" pitchFamily="34" charset="0"/>
              </a:rPr>
              <a:t>який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запису­ється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0" lvl="5" indent="0">
              <a:buNone/>
            </a:pPr>
            <a:r>
              <a:rPr lang="ru-RU" sz="1000" dirty="0" smtClean="0">
                <a:latin typeface="Calibri" pitchFamily="34" charset="0"/>
              </a:rPr>
              <a:t>Увести в поле </a:t>
            </a:r>
            <a:r>
              <a:rPr lang="ru-RU" sz="1000" dirty="0" err="1" smtClean="0">
                <a:latin typeface="Calibri" pitchFamily="34" charset="0"/>
              </a:rPr>
              <a:t>Нове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сполу­чення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бажане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спо­лучення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або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натис­нути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його</a:t>
            </a:r>
            <a:r>
              <a:rPr lang="ru-RU" sz="1000" dirty="0" smtClean="0">
                <a:latin typeface="Calibri" pitchFamily="34" charset="0"/>
              </a:rPr>
              <a:t> на </a:t>
            </a:r>
            <a:r>
              <a:rPr lang="ru-RU" sz="1000" dirty="0" err="1" smtClean="0">
                <a:latin typeface="Calibri" pitchFamily="34" charset="0"/>
              </a:rPr>
              <a:t>клавіатурі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0" lvl="5" indent="0">
              <a:buNone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Призначи­ти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0" lvl="5" indent="0">
              <a:buNone/>
            </a:pP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Закрити</a:t>
            </a:r>
            <a:r>
              <a:rPr lang="ru-RU" sz="1000" dirty="0" smtClean="0">
                <a:latin typeface="Calibri" pitchFamily="34" charset="0"/>
              </a:rPr>
              <a:t>, </a:t>
            </a:r>
            <a:r>
              <a:rPr lang="ru-RU" sz="1000" dirty="0" err="1" smtClean="0">
                <a:latin typeface="Calibri" pitchFamily="34" charset="0"/>
              </a:rPr>
              <a:t>щоб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розпочати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</a:t>
            </a:r>
            <a:r>
              <a:rPr lang="ru-RU" sz="1000" dirty="0" smtClean="0">
                <a:latin typeface="Calibri" pitchFamily="34" charset="0"/>
              </a:rPr>
              <a:t> ма­кросу.</a:t>
            </a: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4. </a:t>
            </a:r>
            <a:r>
              <a:rPr lang="ru-RU" sz="1000" dirty="0" err="1" smtClean="0">
                <a:latin typeface="Calibri" pitchFamily="34" charset="0"/>
              </a:rPr>
              <a:t>Виконати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послідовно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дії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опрацювання</a:t>
            </a:r>
            <a:r>
              <a:rPr lang="ru-RU" sz="1000" dirty="0" smtClean="0">
                <a:latin typeface="Calibri" pitchFamily="34" charset="0"/>
              </a:rPr>
              <a:t> документа, </a:t>
            </a:r>
            <a:r>
              <a:rPr lang="ru-RU" sz="1000" dirty="0" err="1" smtClean="0">
                <a:latin typeface="Calibri" pitchFamily="34" charset="0"/>
              </a:rPr>
              <a:t>які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по­трібно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записати</a:t>
            </a:r>
            <a:r>
              <a:rPr lang="ru-RU" sz="1000" dirty="0" smtClean="0">
                <a:latin typeface="Calibri" pitchFamily="34" charset="0"/>
              </a:rPr>
              <a:t> в макрос.</a:t>
            </a: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Запис</a:t>
            </a:r>
            <a:r>
              <a:rPr lang="ru-RU" sz="1000" dirty="0" smtClean="0">
                <a:latin typeface="Calibri" pitchFamily="34" charset="0"/>
              </a:rPr>
              <a:t> макросу за потреби </a:t>
            </a:r>
            <a:r>
              <a:rPr lang="ru-RU" sz="1000" dirty="0" err="1" smtClean="0">
                <a:latin typeface="Calibri" pitchFamily="34" charset="0"/>
              </a:rPr>
              <a:t>можна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тимчасово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призупинити</a:t>
            </a:r>
            <a:r>
              <a:rPr lang="ru-RU" sz="1000" dirty="0" smtClean="0">
                <a:latin typeface="Calibri" pitchFamily="34" charset="0"/>
              </a:rPr>
              <a:t> (</a:t>
            </a:r>
            <a:r>
              <a:rPr lang="ru-RU" sz="1000" dirty="0" err="1" smtClean="0">
                <a:latin typeface="Calibri" pitchFamily="34" charset="0"/>
              </a:rPr>
              <a:t>Розроб­ник</a:t>
            </a:r>
            <a:r>
              <a:rPr lang="ru-RU" sz="1000" dirty="0" smtClean="0">
                <a:latin typeface="Calibri" pitchFamily="34" charset="0"/>
              </a:rPr>
              <a:t> =&gt; Код =&gt; Пауза по), а </a:t>
            </a:r>
            <a:r>
              <a:rPr lang="ru-RU" sz="1000" dirty="0" err="1" smtClean="0">
                <a:latin typeface="Calibri" pitchFamily="34" charset="0"/>
              </a:rPr>
              <a:t>потім</a:t>
            </a:r>
            <a:endParaRPr lang="ru-RU" sz="10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продовжити</a:t>
            </a:r>
            <a:r>
              <a:rPr lang="ru-RU" sz="1000" dirty="0" smtClean="0">
                <a:latin typeface="Calibri" pitchFamily="34" charset="0"/>
              </a:rPr>
              <a:t> (</a:t>
            </a:r>
            <a:r>
              <a:rPr lang="ru-RU" sz="1000" dirty="0" err="1" smtClean="0">
                <a:latin typeface="Calibri" pitchFamily="34" charset="0"/>
              </a:rPr>
              <a:t>Розробник</a:t>
            </a:r>
            <a:r>
              <a:rPr lang="ru-RU" sz="1000" dirty="0" smtClean="0">
                <a:latin typeface="Calibri" pitchFamily="34" charset="0"/>
              </a:rPr>
              <a:t> =&gt; Код </a:t>
            </a:r>
            <a:r>
              <a:rPr lang="ru-RU" sz="1000" dirty="0" err="1" smtClean="0">
                <a:latin typeface="Calibri" pitchFamily="34" charset="0"/>
              </a:rPr>
              <a:t>Відновити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</a:t>
            </a:r>
            <a:r>
              <a:rPr lang="ru-RU" sz="1000" dirty="0" smtClean="0">
                <a:latin typeface="Calibri" pitchFamily="34" charset="0"/>
              </a:rPr>
              <a:t> по).</a:t>
            </a: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Слід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пам'ятати</a:t>
            </a:r>
            <a:r>
              <a:rPr lang="ru-RU" sz="1000" dirty="0" smtClean="0">
                <a:latin typeface="Calibri" pitchFamily="34" charset="0"/>
              </a:rPr>
              <a:t>, </a:t>
            </a:r>
            <a:r>
              <a:rPr lang="ru-RU" sz="1000" dirty="0" err="1" smtClean="0">
                <a:latin typeface="Calibri" pitchFamily="34" charset="0"/>
              </a:rPr>
              <a:t>що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під</a:t>
            </a:r>
            <a:r>
              <a:rPr lang="ru-RU" sz="1000" dirty="0" smtClean="0">
                <a:latin typeface="Calibri" pitchFamily="34" charset="0"/>
              </a:rPr>
              <a:t> час </a:t>
            </a:r>
            <a:r>
              <a:rPr lang="ru-RU" sz="1000" dirty="0" err="1" smtClean="0">
                <a:latin typeface="Calibri" pitchFamily="34" charset="0"/>
              </a:rPr>
              <a:t>запису</a:t>
            </a:r>
            <a:r>
              <a:rPr lang="ru-RU" sz="1000" dirty="0" smtClean="0">
                <a:latin typeface="Calibri" pitchFamily="34" charset="0"/>
              </a:rPr>
              <a:t> макросу </a:t>
            </a:r>
            <a:r>
              <a:rPr lang="ru-RU" sz="1000" dirty="0" err="1" smtClean="0">
                <a:latin typeface="Calibri" pitchFamily="34" charset="0"/>
              </a:rPr>
              <a:t>виконання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операцій</a:t>
            </a:r>
            <a:r>
              <a:rPr lang="ru-RU" sz="1000" dirty="0" smtClean="0">
                <a:latin typeface="Calibri" pitchFamily="34" charset="0"/>
              </a:rPr>
              <a:t> у </a:t>
            </a:r>
            <a:r>
              <a:rPr lang="ru-RU" sz="1000" dirty="0" err="1" smtClean="0">
                <a:latin typeface="Calibri" pitchFamily="34" charset="0"/>
              </a:rPr>
              <a:t>вікні</a:t>
            </a:r>
            <a:r>
              <a:rPr lang="ru-RU" sz="1000" dirty="0" smtClean="0">
                <a:latin typeface="Calibri" pitchFamily="34" charset="0"/>
              </a:rPr>
              <a:t> документа </a:t>
            </a:r>
            <a:r>
              <a:rPr lang="ru-RU" sz="1000" dirty="0" err="1" smtClean="0">
                <a:latin typeface="Calibri" pitchFamily="34" charset="0"/>
              </a:rPr>
              <a:t>з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використанням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миші</a:t>
            </a:r>
            <a:r>
              <a:rPr lang="ru-RU" sz="1000" dirty="0" smtClean="0">
                <a:latin typeface="Calibri" pitchFamily="34" charset="0"/>
              </a:rPr>
              <a:t> буде </a:t>
            </a:r>
            <a:r>
              <a:rPr lang="ru-RU" sz="1000" dirty="0" err="1" smtClean="0">
                <a:latin typeface="Calibri" pitchFamily="34" charset="0"/>
              </a:rPr>
              <a:t>заблоковано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вказівник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матиме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вигляд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Використання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миші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допускається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тільки</a:t>
            </a:r>
            <a:r>
              <a:rPr lang="ru-RU" sz="1000" dirty="0" smtClean="0">
                <a:latin typeface="Calibri" pitchFamily="34" charset="0"/>
              </a:rPr>
              <a:t> для </a:t>
            </a:r>
            <a:r>
              <a:rPr lang="ru-RU" sz="1000" dirty="0" err="1" smtClean="0">
                <a:latin typeface="Calibri" pitchFamily="34" charset="0"/>
              </a:rPr>
              <a:t>вибору</a:t>
            </a:r>
            <a:endParaRPr lang="ru-RU" sz="10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команд, кнопок </a:t>
            </a:r>
            <a:r>
              <a:rPr lang="ru-RU" sz="1000" dirty="0" err="1" smtClean="0">
                <a:latin typeface="Calibri" pitchFamily="34" charset="0"/>
              </a:rPr>
              <a:t>або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зміни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параметрів</a:t>
            </a:r>
            <a:r>
              <a:rPr lang="ru-RU" sz="1000" dirty="0" smtClean="0">
                <a:latin typeface="Calibri" pitchFamily="34" charset="0"/>
              </a:rPr>
              <a:t> у </a:t>
            </a:r>
            <a:r>
              <a:rPr lang="ru-RU" sz="1000" dirty="0" err="1" smtClean="0">
                <a:latin typeface="Calibri" pitchFamily="34" charset="0"/>
              </a:rPr>
              <a:t>діалогових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вікнах</a:t>
            </a:r>
            <a:r>
              <a:rPr lang="ru-RU" sz="1000" dirty="0" smtClean="0">
                <a:latin typeface="Calibri" pitchFamily="34" charset="0"/>
              </a:rPr>
              <a:t>. У </a:t>
            </a:r>
            <a:r>
              <a:rPr lang="ru-RU" sz="1000" dirty="0" err="1" smtClean="0">
                <a:latin typeface="Calibri" pitchFamily="34" charset="0"/>
              </a:rPr>
              <a:t>решті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ви­падків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потрібно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застосовувати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керування</a:t>
            </a:r>
            <a:r>
              <a:rPr lang="ru-RU" sz="1000" dirty="0" smtClean="0">
                <a:latin typeface="Calibri" pitchFamily="34" charset="0"/>
              </a:rPr>
              <a:t> курсором </a:t>
            </a:r>
            <a:r>
              <a:rPr lang="ru-RU" sz="1000" dirty="0" err="1" smtClean="0">
                <a:latin typeface="Calibri" pitchFamily="34" charset="0"/>
              </a:rPr>
              <a:t>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сполучення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</a:t>
            </a:r>
            <a:r>
              <a:rPr lang="ru-RU" sz="1000" dirty="0" smtClean="0">
                <a:latin typeface="Calibri" pitchFamily="34" charset="0"/>
              </a:rPr>
              <a:t>. </a:t>
            </a:r>
            <a:r>
              <a:rPr lang="ru-RU" sz="1000" dirty="0" err="1" smtClean="0">
                <a:latin typeface="Calibri" pitchFamily="34" charset="0"/>
              </a:rPr>
              <a:t>Наприклад</a:t>
            </a:r>
            <a:r>
              <a:rPr lang="ru-RU" sz="1000" dirty="0" smtClean="0">
                <a:latin typeface="Calibri" pitchFamily="34" charset="0"/>
              </a:rPr>
              <a:t>, для </a:t>
            </a:r>
            <a:r>
              <a:rPr lang="ru-RU" sz="1000" dirty="0" err="1" smtClean="0">
                <a:latin typeface="Calibri" pitchFamily="34" charset="0"/>
              </a:rPr>
              <a:t>виділення</a:t>
            </a:r>
            <a:r>
              <a:rPr lang="ru-RU" sz="1000" dirty="0" smtClean="0">
                <a:latin typeface="Calibri" pitchFamily="34" charset="0"/>
              </a:rPr>
              <a:t> фрагмента тексту </a:t>
            </a:r>
            <a:r>
              <a:rPr lang="ru-RU" sz="1000" dirty="0" err="1" smtClean="0">
                <a:latin typeface="Calibri" pitchFamily="34" charset="0"/>
              </a:rPr>
              <a:t>слід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використати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клавіші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</a:rPr>
              <a:t>Shift</a:t>
            </a:r>
            <a:r>
              <a:rPr lang="ru-RU" sz="1000" dirty="0" smtClean="0">
                <a:latin typeface="Calibri" pitchFamily="34" charset="0"/>
              </a:rPr>
              <a:t> + &lt;г, </a:t>
            </a:r>
            <a:r>
              <a:rPr lang="ru-RU" sz="1000" dirty="0" err="1" smtClean="0">
                <a:latin typeface="Calibri" pitchFamily="34" charset="0"/>
              </a:rPr>
              <a:t>ф</a:t>
            </a:r>
            <a:r>
              <a:rPr lang="ru-RU" sz="1000" dirty="0" smtClean="0">
                <a:latin typeface="Calibri" pitchFamily="34" charset="0"/>
              </a:rPr>
              <a:t>, Ф.</a:t>
            </a: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5. Коли </a:t>
            </a:r>
            <a:r>
              <a:rPr lang="ru-RU" sz="1000" dirty="0" err="1" smtClean="0">
                <a:latin typeface="Calibri" pitchFamily="34" charset="0"/>
              </a:rPr>
              <a:t>всі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операції</a:t>
            </a:r>
            <a:r>
              <a:rPr lang="ru-RU" sz="1000" dirty="0" smtClean="0">
                <a:latin typeface="Calibri" pitchFamily="34" charset="0"/>
              </a:rPr>
              <a:t> макросу </a:t>
            </a:r>
            <a:r>
              <a:rPr lang="ru-RU" sz="1000" dirty="0" err="1" smtClean="0">
                <a:latin typeface="Calibri" pitchFamily="34" charset="0"/>
              </a:rPr>
              <a:t>будуть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зроблені</a:t>
            </a:r>
            <a:r>
              <a:rPr lang="ru-RU" sz="1000" dirty="0" smtClean="0">
                <a:latin typeface="Calibri" pitchFamily="34" charset="0"/>
              </a:rPr>
              <a:t>, </a:t>
            </a:r>
            <a:r>
              <a:rPr lang="ru-RU" sz="1000" dirty="0" err="1" smtClean="0">
                <a:latin typeface="Calibri" pitchFamily="34" charset="0"/>
              </a:rPr>
              <a:t>потрібно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виконати</a:t>
            </a:r>
            <a:r>
              <a:rPr lang="ru-RU" sz="1000" dirty="0" smtClean="0">
                <a:latin typeface="Calibri" pitchFamily="34" charset="0"/>
              </a:rPr>
              <a:t> Роз-</a:t>
            </a: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Створений</a:t>
            </a:r>
            <a:r>
              <a:rPr lang="ru-RU" sz="1000" dirty="0" smtClean="0">
                <a:latin typeface="Calibri" pitchFamily="34" charset="0"/>
              </a:rPr>
              <a:t> макрос </a:t>
            </a:r>
            <a:r>
              <a:rPr lang="ru-RU" sz="1000" dirty="0" err="1" smtClean="0">
                <a:latin typeface="Calibri" pitchFamily="34" charset="0"/>
              </a:rPr>
              <a:t>може</a:t>
            </a:r>
            <a:r>
              <a:rPr lang="ru-RU" sz="1000" dirty="0" smtClean="0">
                <a:latin typeface="Calibri" pitchFamily="34" charset="0"/>
              </a:rPr>
              <a:t> бути </a:t>
            </a:r>
            <a:r>
              <a:rPr lang="ru-RU" sz="1000" dirty="0" err="1" smtClean="0">
                <a:latin typeface="Calibri" pitchFamily="34" charset="0"/>
              </a:rPr>
              <a:t>виконаний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під</a:t>
            </a:r>
            <a:r>
              <a:rPr lang="ru-RU" sz="1000" dirty="0" smtClean="0">
                <a:latin typeface="Calibri" pitchFamily="34" charset="0"/>
              </a:rPr>
              <a:t> час </a:t>
            </a:r>
            <a:r>
              <a:rPr lang="ru-RU" sz="1000" dirty="0" err="1" smtClean="0">
                <a:latin typeface="Calibri" pitchFamily="34" charset="0"/>
              </a:rPr>
              <a:t>роботи</a:t>
            </a:r>
            <a:r>
              <a:rPr lang="ru-RU" sz="1000" dirty="0" smtClean="0">
                <a:latin typeface="Calibri" pitchFamily="34" charset="0"/>
              </a:rPr>
              <a:t> над </a:t>
            </a:r>
            <a:r>
              <a:rPr lang="ru-RU" sz="1000" dirty="0" err="1" smtClean="0">
                <a:latin typeface="Calibri" pitchFamily="34" charset="0"/>
              </a:rPr>
              <a:t>докумен</a:t>
            </a:r>
            <a:r>
              <a:rPr lang="ru-RU" sz="1000" dirty="0" smtClean="0">
                <a:latin typeface="Calibri" pitchFamily="34" charset="0"/>
              </a:rPr>
              <a:t>- для </a:t>
            </a:r>
            <a:r>
              <a:rPr lang="ru-RU" sz="1000" dirty="0" err="1" smtClean="0">
                <a:latin typeface="Calibri" pitchFamily="34" charset="0"/>
              </a:rPr>
              <a:t>цього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потрібно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натиснути</a:t>
            </a:r>
            <a:r>
              <a:rPr lang="ru-RU" sz="1000" dirty="0" smtClean="0">
                <a:latin typeface="Calibri" pitchFamily="34" charset="0"/>
              </a:rPr>
              <a:t> на </a:t>
            </a:r>
            <a:r>
              <a:rPr lang="ru-RU" sz="1000" dirty="0" err="1" smtClean="0">
                <a:latin typeface="Calibri" pitchFamily="34" charset="0"/>
              </a:rPr>
              <a:t>клавіатурі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призначене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сполучення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Щ&amp;іт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або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вибрати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призначену</a:t>
            </a:r>
            <a:r>
              <a:rPr lang="ru-RU" sz="1000" dirty="0" smtClean="0">
                <a:latin typeface="Calibri" pitchFamily="34" charset="0"/>
              </a:rPr>
              <a:t> кнопку.</a:t>
            </a: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Запустити</a:t>
            </a:r>
            <a:r>
              <a:rPr lang="ru-RU" sz="1000" dirty="0" smtClean="0">
                <a:latin typeface="Calibri" pitchFamily="34" charset="0"/>
              </a:rPr>
              <a:t> макрос на </a:t>
            </a:r>
            <a:r>
              <a:rPr lang="ru-RU" sz="1000" dirty="0" err="1" smtClean="0">
                <a:latin typeface="Calibri" pitchFamily="34" charset="0"/>
              </a:rPr>
              <a:t>виконання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можна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також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діалогового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вікна</a:t>
            </a:r>
            <a:r>
              <a:rPr lang="ru-RU" sz="1000" dirty="0" smtClean="0">
                <a:latin typeface="Calibri" pitchFamily="34" charset="0"/>
              </a:rPr>
              <a:t> -</a:t>
            </a:r>
            <a:r>
              <a:rPr lang="en-US" sz="1000" dirty="0" err="1" smtClean="0">
                <a:latin typeface="Calibri" pitchFamily="34" charset="0"/>
              </a:rPr>
              <a:t>jcp</a:t>
            </a:r>
            <a:r>
              <a:rPr lang="ru-RU" sz="1000" dirty="0" smtClean="0">
                <a:latin typeface="Calibri" pitchFamily="34" charset="0"/>
              </a:rPr>
              <a:t>°</a:t>
            </a:r>
            <a:r>
              <a:rPr lang="en-US" sz="1000" baseline="30000" dirty="0" smtClean="0">
                <a:latin typeface="Calibri" pitchFamily="34" charset="0"/>
              </a:rPr>
              <a:t>c</a:t>
            </a:r>
            <a:r>
              <a:rPr lang="ru-RU" sz="1000" dirty="0" smtClean="0">
                <a:latin typeface="Calibri" pitchFamily="34" charset="0"/>
              </a:rPr>
              <a:t> (рис. 1.73), яке </a:t>
            </a:r>
            <a:r>
              <a:rPr lang="ru-RU" sz="1000" dirty="0" err="1" smtClean="0">
                <a:latin typeface="Calibri" pitchFamily="34" charset="0"/>
              </a:rPr>
              <a:t>відкривається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виконанням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Розробник</a:t>
            </a:r>
            <a:r>
              <a:rPr lang="ru-RU" sz="1000" dirty="0" smtClean="0">
                <a:latin typeface="Calibri" pitchFamily="34" charset="0"/>
              </a:rPr>
              <a:t> =&gt; Код ■=&gt;</a:t>
            </a:r>
          </a:p>
          <a:p>
            <a:pPr marL="0" indent="0">
              <a:buNone/>
            </a:pPr>
            <a:r>
              <a:rPr lang="ru-RU" sz="1000" dirty="0" err="1" smtClean="0">
                <a:latin typeface="Calibri" pitchFamily="34" charset="0"/>
              </a:rPr>
              <a:t>Макроси</a:t>
            </a:r>
            <a:r>
              <a:rPr lang="ru-RU" sz="1000" dirty="0" smtClean="0">
                <a:latin typeface="Calibri" pitchFamily="34" charset="0"/>
              </a:rPr>
              <a:t> ЕИ' У списку </a:t>
            </a:r>
            <a:r>
              <a:rPr lang="ru-RU" sz="1000" dirty="0" err="1" smtClean="0">
                <a:latin typeface="Calibri" pitchFamily="34" charset="0"/>
              </a:rPr>
              <a:t>цього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вікна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наведені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імена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всіх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макросів</a:t>
            </a:r>
            <a:r>
              <a:rPr lang="ru-RU" sz="1000" dirty="0" smtClean="0">
                <a:latin typeface="Calibri" pitchFamily="34" charset="0"/>
              </a:rPr>
              <a:t>, </a:t>
            </a:r>
            <a:r>
              <a:rPr lang="ru-RU" sz="1000" dirty="0" err="1" smtClean="0">
                <a:latin typeface="Calibri" pitchFamily="34" charset="0"/>
              </a:rPr>
              <a:t>створених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користувачами</a:t>
            </a:r>
            <a:r>
              <a:rPr lang="ru-RU" sz="1000" dirty="0" smtClean="0">
                <a:latin typeface="Calibri" pitchFamily="34" charset="0"/>
              </a:rPr>
              <a:t> для поточного шаблону. </a:t>
            </a:r>
            <a:r>
              <a:rPr lang="ru-RU" sz="1000" dirty="0" err="1" smtClean="0">
                <a:latin typeface="Calibri" pitchFamily="34" charset="0"/>
              </a:rPr>
              <a:t>Користувачу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слід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</a:t>
            </a:r>
            <a:r>
              <a:rPr lang="ru-RU" sz="1000" dirty="0" smtClean="0">
                <a:latin typeface="Calibri" pitchFamily="34" charset="0"/>
              </a:rPr>
              <a:t>- *</a:t>
            </a:r>
            <a:r>
              <a:rPr lang="ru-RU" sz="1000" dirty="0" err="1" smtClean="0">
                <a:latin typeface="Calibri" pitchFamily="34" charset="0"/>
              </a:rPr>
              <a:t>пати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ім'я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потрібного</a:t>
            </a:r>
            <a:r>
              <a:rPr lang="ru-RU" sz="1000" dirty="0" smtClean="0">
                <a:latin typeface="Calibri" pitchFamily="34" charset="0"/>
              </a:rPr>
              <a:t> макросу </a:t>
            </a:r>
            <a:r>
              <a:rPr lang="ru-RU" sz="1000" dirty="0" err="1" smtClean="0">
                <a:latin typeface="Calibri" pitchFamily="34" charset="0"/>
              </a:rPr>
              <a:t>і</a:t>
            </a:r>
            <a:r>
              <a:rPr lang="ru-RU" sz="1000" dirty="0" smtClean="0">
                <a:latin typeface="Calibri" pitchFamily="34" charset="0"/>
              </a:rPr>
              <a:t> кнопку </a:t>
            </a:r>
            <a:r>
              <a:rPr lang="ru-RU" sz="1000" dirty="0" err="1" smtClean="0">
                <a:latin typeface="Calibri" pitchFamily="34" charset="0"/>
              </a:rPr>
              <a:t>Виконати</a:t>
            </a:r>
            <a:r>
              <a:rPr lang="ru-RU" sz="1000" dirty="0" smtClean="0">
                <a:latin typeface="Calibri" pitchFamily="34" charset="0"/>
              </a:rPr>
              <a:t>. У </a:t>
            </a:r>
            <a:r>
              <a:rPr lang="ru-RU" sz="1000" dirty="0" err="1" smtClean="0">
                <a:latin typeface="Calibri" pitchFamily="34" charset="0"/>
              </a:rPr>
              <a:t>цьому</a:t>
            </a:r>
            <a:r>
              <a:rPr lang="ru-RU" sz="1000" dirty="0" smtClean="0">
                <a:latin typeface="Calibri" pitchFamily="34" charset="0"/>
              </a:rPr>
              <a:t> самому </a:t>
            </a:r>
            <a:r>
              <a:rPr lang="ru-RU" sz="1000" dirty="0" err="1" smtClean="0">
                <a:latin typeface="Calibri" pitchFamily="34" charset="0"/>
              </a:rPr>
              <a:t>вікні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користувач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може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видалити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створені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макроси</a:t>
            </a:r>
            <a:r>
              <a:rPr lang="ru-RU" sz="1000" dirty="0" smtClean="0">
                <a:latin typeface="Calibri" pitchFamily="34" charset="0"/>
              </a:rPr>
              <a:t>, </a:t>
            </a:r>
            <a:r>
              <a:rPr lang="ru-RU" sz="1000" dirty="0" err="1" smtClean="0">
                <a:latin typeface="Calibri" pitchFamily="34" charset="0"/>
              </a:rPr>
              <a:t>змінити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чи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налашту­вати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їх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ru-RU" sz="1000" dirty="0" smtClean="0">
                <a:latin typeface="Calibri" pitchFamily="34" charset="0"/>
              </a:rPr>
              <a:t>Рис. 1.73. </a:t>
            </a:r>
            <a:r>
              <a:rPr lang="ru-RU" sz="1000" dirty="0" err="1" smtClean="0">
                <a:latin typeface="Calibri" pitchFamily="34" charset="0"/>
              </a:rPr>
              <a:t>Вікно</a:t>
            </a:r>
            <a:r>
              <a:rPr lang="ru-RU" sz="1000" dirty="0" smtClean="0">
                <a:latin typeface="Calibri" pitchFamily="34" charset="0"/>
              </a:rPr>
              <a:t> списку </a:t>
            </a:r>
            <a:r>
              <a:rPr lang="ru-RU" sz="1000" dirty="0" err="1" smtClean="0">
                <a:latin typeface="Calibri" pitchFamily="34" charset="0"/>
              </a:rPr>
              <a:t>макросів</a:t>
            </a:r>
            <a:r>
              <a:rPr lang="ru-RU" sz="1000" dirty="0" smtClean="0">
                <a:latin typeface="Calibri" pitchFamily="34" charset="0"/>
              </a:rPr>
              <a:t> Рис. 1.74. </a:t>
            </a:r>
            <a:r>
              <a:rPr lang="ru-RU" sz="1000" dirty="0" err="1" smtClean="0">
                <a:latin typeface="Calibri" pitchFamily="34" charset="0"/>
              </a:rPr>
              <a:t>Встановлення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значень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власти­востей</a:t>
            </a:r>
            <a:r>
              <a:rPr lang="ru-RU" sz="1000" dirty="0" smtClean="0">
                <a:latin typeface="Calibri" pitchFamily="34" charset="0"/>
              </a:rPr>
              <a:t> макросу у </a:t>
            </a:r>
            <a:r>
              <a:rPr lang="ru-RU" sz="1000" dirty="0" err="1" smtClean="0">
                <a:latin typeface="Calibri" pitchFamily="34" charset="0"/>
              </a:rPr>
              <a:t>вікні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dirty="0" err="1" smtClean="0">
                <a:latin typeface="Calibri" pitchFamily="34" charset="0"/>
              </a:rPr>
              <a:t>Запис</a:t>
            </a:r>
            <a:r>
              <a:rPr lang="ru-RU" sz="1000" dirty="0" smtClean="0">
                <a:latin typeface="Calibri" pitchFamily="34" charset="0"/>
              </a:rPr>
              <a:t> макросу</a:t>
            </a:r>
          </a:p>
          <a:p>
            <a:r>
              <a:rPr lang="ru-RU" sz="1000" dirty="0" smtClean="0">
                <a:latin typeface="Calibri" pitchFamily="34" charset="0"/>
              </a:rPr>
              <a:t/>
            </a:r>
            <a:br>
              <a:rPr lang="ru-RU" sz="1000" dirty="0" smtClean="0">
                <a:latin typeface="Calibri" pitchFamily="34" charset="0"/>
              </a:rPr>
            </a:br>
            <a:endParaRPr lang="ru-RU" sz="1000" dirty="0">
              <a:latin typeface="Calibri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214290"/>
            <a:ext cx="3000396" cy="5171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Calibri" pitchFamily="34" charset="0"/>
              </a:rPr>
              <a:t>3. </a:t>
            </a:r>
            <a:r>
              <a:rPr lang="ru-RU" sz="1400" dirty="0" err="1" smtClean="0">
                <a:latin typeface="Calibri" pitchFamily="34" charset="0"/>
              </a:rPr>
              <a:t>Налаштувати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параметри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виклику</a:t>
            </a:r>
            <a:r>
              <a:rPr lang="ru-RU" sz="1400" dirty="0" smtClean="0">
                <a:latin typeface="Calibri" pitchFamily="34" charset="0"/>
              </a:rPr>
              <a:t> макросу </a:t>
            </a:r>
            <a:r>
              <a:rPr lang="ru-RU" sz="1400" dirty="0" err="1" smtClean="0">
                <a:latin typeface="Calibri" pitchFamily="34" charset="0"/>
              </a:rPr>
              <a:t>залежно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від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вибраного</a:t>
            </a:r>
            <a:r>
              <a:rPr lang="ru-RU" sz="1400" dirty="0" smtClean="0">
                <a:latin typeface="Calibri" pitchFamily="34" charset="0"/>
              </a:rPr>
              <a:t> способу:</a:t>
            </a:r>
          </a:p>
          <a:p>
            <a:pPr marL="0" indent="0">
              <a:buNone/>
            </a:pPr>
            <a:r>
              <a:rPr lang="ru-RU" sz="1400" dirty="0" smtClean="0">
                <a:latin typeface="Calibri" pitchFamily="34" charset="0"/>
              </a:rPr>
              <a:t>• 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кнопкою</a:t>
            </a:r>
            <a:r>
              <a:rPr lang="ru-RU" sz="1400" dirty="0" smtClean="0">
                <a:latin typeface="Calibri" pitchFamily="34" charset="0"/>
              </a:rPr>
              <a:t> :</a:t>
            </a:r>
          </a:p>
          <a:p>
            <a:pPr marL="228600" lvl="4">
              <a:buFont typeface="+mj-lt"/>
              <a:buAutoNum type="arabicPeriod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в списку </a:t>
            </a:r>
            <a:r>
              <a:rPr lang="ru-RU" sz="1400" dirty="0" err="1" smtClean="0">
                <a:latin typeface="Calibri" pitchFamily="34" charset="0"/>
              </a:rPr>
              <a:t>Настроювання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панелі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 </a:t>
            </a:r>
            <a:r>
              <a:rPr lang="ru-RU" sz="1400" dirty="0" err="1" smtClean="0">
                <a:latin typeface="Calibri" pitchFamily="34" charset="0"/>
              </a:rPr>
              <a:t>вікна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Параметри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Word</a:t>
            </a:r>
            <a:r>
              <a:rPr lang="ru-RU" sz="1400" dirty="0" smtClean="0">
                <a:latin typeface="Calibri" pitchFamily="34" charset="0"/>
              </a:rPr>
              <a:t> документ (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всі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документи</a:t>
            </a:r>
            <a:r>
              <a:rPr lang="ru-RU" sz="1400" dirty="0" smtClean="0">
                <a:latin typeface="Calibri" pitchFamily="34" charset="0"/>
              </a:rPr>
              <a:t>), для </a:t>
            </a:r>
            <a:r>
              <a:rPr lang="ru-RU" sz="1400" dirty="0" err="1" smtClean="0">
                <a:latin typeface="Calibri" pitchFamily="34" charset="0"/>
              </a:rPr>
              <a:t>якого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додати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виклику</a:t>
            </a:r>
            <a:r>
              <a:rPr lang="ru-RU" sz="1400" dirty="0" smtClean="0">
                <a:latin typeface="Calibri" pitchFamily="34" charset="0"/>
              </a:rPr>
              <a:t> макросу на панель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доступу.</a:t>
            </a:r>
          </a:p>
          <a:p>
            <a:pPr marL="228600" lvl="4">
              <a:buFont typeface="+mj-lt"/>
              <a:buAutoNum type="arabicPeriod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в списку </a:t>
            </a:r>
            <a:r>
              <a:rPr lang="ru-RU" sz="1400" dirty="0" err="1" smtClean="0">
                <a:latin typeface="Calibri" pitchFamily="34" charset="0"/>
              </a:rPr>
              <a:t>Роздільник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ім'я</a:t>
            </a:r>
            <a:r>
              <a:rPr lang="ru-RU" sz="1400" dirty="0" smtClean="0">
                <a:latin typeface="Calibri" pitchFamily="34" charset="0"/>
              </a:rPr>
              <a:t> макросу, </a:t>
            </a:r>
            <a:r>
              <a:rPr lang="ru-RU" sz="1400" dirty="0" err="1" smtClean="0">
                <a:latin typeface="Calibri" pitchFamily="34" charset="0"/>
              </a:rPr>
              <a:t>який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записується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228600" lvl="4">
              <a:buFont typeface="+mj-lt"/>
              <a:buAutoNum type="arabicPeriod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Додати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228600" lvl="4">
              <a:buFont typeface="+mj-lt"/>
              <a:buAutoNum type="arabicPeriod"/>
            </a:pPr>
            <a:r>
              <a:rPr lang="ru-RU" sz="1400" dirty="0" err="1" smtClean="0">
                <a:latin typeface="Calibri" pitchFamily="34" charset="0"/>
              </a:rPr>
              <a:t>Змінити</a:t>
            </a:r>
            <a:r>
              <a:rPr lang="ru-RU" sz="1400" dirty="0" smtClean="0">
                <a:latin typeface="Calibri" pitchFamily="34" charset="0"/>
              </a:rPr>
              <a:t> за </a:t>
            </a:r>
            <a:r>
              <a:rPr lang="ru-RU" sz="1400" dirty="0" err="1" smtClean="0">
                <a:latin typeface="Calibri" pitchFamily="34" charset="0"/>
              </a:rPr>
              <a:t>бажанням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місце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розміщення</a:t>
            </a:r>
            <a:r>
              <a:rPr lang="ru-RU" sz="1400" dirty="0" smtClean="0">
                <a:latin typeface="Calibri" pitchFamily="34" charset="0"/>
              </a:rPr>
              <a:t> кнопки макросу на </a:t>
            </a:r>
            <a:r>
              <a:rPr lang="ru-RU" sz="1400" dirty="0" err="1" smtClean="0">
                <a:latin typeface="Calibri" pitchFamily="34" charset="0"/>
              </a:rPr>
              <a:t>панелі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швидкого</a:t>
            </a:r>
            <a:r>
              <a:rPr lang="ru-RU" sz="1400" dirty="0" smtClean="0">
                <a:latin typeface="Calibri" pitchFamily="34" charset="0"/>
              </a:rPr>
              <a:t> доступу кнопками Вверх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Вниз та </a:t>
            </a:r>
            <a:r>
              <a:rPr lang="ru-RU" sz="1400" dirty="0" err="1" smtClean="0">
                <a:latin typeface="Calibri" pitchFamily="34" charset="0"/>
              </a:rPr>
              <a:t>зображення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цієї</a:t>
            </a:r>
            <a:r>
              <a:rPr lang="ru-RU" sz="1400" dirty="0" smtClean="0">
                <a:latin typeface="Calibri" pitchFamily="34" charset="0"/>
              </a:rPr>
              <a:t> кнопки, </a:t>
            </a:r>
            <a:r>
              <a:rPr lang="ru-RU" sz="1400" dirty="0" err="1" smtClean="0">
                <a:latin typeface="Calibri" pitchFamily="34" charset="0"/>
              </a:rPr>
              <a:t>вибравши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Змінити</a:t>
            </a:r>
            <a:r>
              <a:rPr lang="ru-RU" sz="1400" dirty="0" smtClean="0">
                <a:latin typeface="Calibri" pitchFamily="34" charset="0"/>
              </a:rPr>
              <a:t>. </a:t>
            </a:r>
          </a:p>
          <a:p>
            <a:pPr marL="228600" lvl="4">
              <a:buFont typeface="+mj-lt"/>
              <a:buAutoNum type="arabicPeriod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ОК.</a:t>
            </a:r>
          </a:p>
          <a:p>
            <a:endParaRPr lang="ru-RU" sz="1000" dirty="0">
              <a:latin typeface="Calibri" pitchFamily="34" charset="0"/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3259522" y="214290"/>
            <a:ext cx="5884478" cy="480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142852"/>
            <a:ext cx="4040188" cy="6215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• 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сполученням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клавіш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marL="447675" lvl="5" indent="-180975">
              <a:buFont typeface="+mj-lt"/>
              <a:buAutoNum type="arabicParenR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в </a:t>
            </a:r>
            <a:r>
              <a:rPr lang="ru-RU" sz="1400" dirty="0" err="1" smtClean="0">
                <a:latin typeface="Calibri" pitchFamily="34" charset="0"/>
              </a:rPr>
              <a:t>полі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Команди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ім'я</a:t>
            </a:r>
            <a:r>
              <a:rPr lang="ru-RU" sz="1400" dirty="0" smtClean="0">
                <a:latin typeface="Calibri" pitchFamily="34" charset="0"/>
              </a:rPr>
              <a:t> макросу, </a:t>
            </a:r>
            <a:r>
              <a:rPr lang="ru-RU" sz="1400" dirty="0" err="1" smtClean="0">
                <a:latin typeface="Calibri" pitchFamily="34" charset="0"/>
              </a:rPr>
              <a:t>який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записується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447675" lvl="5" indent="-180975">
              <a:buFont typeface="+mj-lt"/>
              <a:buAutoNum type="arabicParenR"/>
            </a:pPr>
            <a:r>
              <a:rPr lang="ru-RU" sz="1400" dirty="0" smtClean="0">
                <a:latin typeface="Calibri" pitchFamily="34" charset="0"/>
              </a:rPr>
              <a:t>Увести в поле </a:t>
            </a:r>
            <a:r>
              <a:rPr lang="ru-RU" sz="1400" dirty="0" err="1" smtClean="0">
                <a:latin typeface="Calibri" pitchFamily="34" charset="0"/>
              </a:rPr>
              <a:t>Нове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сполучення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бажане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сполучення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натиснути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його</a:t>
            </a:r>
            <a:r>
              <a:rPr lang="ru-RU" sz="1400" dirty="0" smtClean="0">
                <a:latin typeface="Calibri" pitchFamily="34" charset="0"/>
              </a:rPr>
              <a:t> на </a:t>
            </a:r>
            <a:r>
              <a:rPr lang="ru-RU" sz="1400" dirty="0" err="1" smtClean="0">
                <a:latin typeface="Calibri" pitchFamily="34" charset="0"/>
              </a:rPr>
              <a:t>клавіатурі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447675" lvl="5" indent="-180975">
              <a:buFont typeface="+mj-lt"/>
              <a:buAutoNum type="arabicParenR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Призначити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447675" lvl="5" indent="-180975">
              <a:buFont typeface="+mj-lt"/>
              <a:buAutoNum type="arabicParenR"/>
            </a:pPr>
            <a:r>
              <a:rPr lang="ru-RU" sz="1400" dirty="0" err="1" smtClean="0">
                <a:latin typeface="Calibri" pitchFamily="34" charset="0"/>
              </a:rPr>
              <a:t>Вибрати</a:t>
            </a:r>
            <a:r>
              <a:rPr lang="ru-RU" sz="1400" dirty="0" smtClean="0">
                <a:latin typeface="Calibri" pitchFamily="34" charset="0"/>
              </a:rPr>
              <a:t> кнопку </a:t>
            </a:r>
            <a:r>
              <a:rPr lang="ru-RU" sz="1400" dirty="0" err="1" smtClean="0">
                <a:latin typeface="Calibri" pitchFamily="34" charset="0"/>
              </a:rPr>
              <a:t>Закрити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щоб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розпочати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</a:t>
            </a:r>
            <a:r>
              <a:rPr lang="ru-RU" sz="1400" dirty="0" smtClean="0">
                <a:latin typeface="Calibri" pitchFamily="34" charset="0"/>
              </a:rPr>
              <a:t> макросу.</a:t>
            </a:r>
          </a:p>
          <a:p>
            <a:pPr marL="0" indent="0">
              <a:buNone/>
            </a:pPr>
            <a:r>
              <a:rPr lang="ru-RU" sz="1400" dirty="0" smtClean="0">
                <a:latin typeface="Calibri" pitchFamily="34" charset="0"/>
              </a:rPr>
              <a:t>4. </a:t>
            </a:r>
            <a:r>
              <a:rPr lang="ru-RU" sz="1400" dirty="0" err="1" smtClean="0">
                <a:latin typeface="Calibri" pitchFamily="34" charset="0"/>
              </a:rPr>
              <a:t>Виконати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послідовно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дії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опрацювання</a:t>
            </a:r>
            <a:r>
              <a:rPr lang="ru-RU" sz="1400" dirty="0" smtClean="0">
                <a:latin typeface="Calibri" pitchFamily="34" charset="0"/>
              </a:rPr>
              <a:t> документа, </a:t>
            </a:r>
            <a:r>
              <a:rPr lang="ru-RU" sz="1400" dirty="0" err="1" smtClean="0">
                <a:latin typeface="Calibri" pitchFamily="34" charset="0"/>
              </a:rPr>
              <a:t>які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записати</a:t>
            </a:r>
            <a:r>
              <a:rPr lang="ru-RU" sz="1400" dirty="0" smtClean="0">
                <a:latin typeface="Calibri" pitchFamily="34" charset="0"/>
              </a:rPr>
              <a:t> в макрос.</a:t>
            </a:r>
          </a:p>
          <a:p>
            <a:pPr marL="0" indent="0">
              <a:buNone/>
            </a:pPr>
            <a:r>
              <a:rPr lang="ru-RU" sz="1400" dirty="0" err="1" smtClean="0">
                <a:latin typeface="Calibri" pitchFamily="34" charset="0"/>
              </a:rPr>
              <a:t>Запис</a:t>
            </a:r>
            <a:r>
              <a:rPr lang="ru-RU" sz="1400" dirty="0" smtClean="0">
                <a:latin typeface="Calibri" pitchFamily="34" charset="0"/>
              </a:rPr>
              <a:t> макросу за потреби </a:t>
            </a:r>
            <a:r>
              <a:rPr lang="ru-RU" sz="1400" dirty="0" err="1" smtClean="0">
                <a:latin typeface="Calibri" pitchFamily="34" charset="0"/>
              </a:rPr>
              <a:t>можна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тимчасово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призупинити</a:t>
            </a:r>
            <a:r>
              <a:rPr lang="ru-RU" sz="1400" dirty="0" smtClean="0">
                <a:latin typeface="Calibri" pitchFamily="34" charset="0"/>
              </a:rPr>
              <a:t> (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Розробник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 =&gt; Код =&gt; Пауза</a:t>
            </a:r>
            <a:r>
              <a:rPr lang="ru-RU" sz="1400" dirty="0" smtClean="0">
                <a:latin typeface="Calibri" pitchFamily="34" charset="0"/>
              </a:rPr>
              <a:t>), а </a:t>
            </a:r>
            <a:r>
              <a:rPr lang="ru-RU" sz="1400" dirty="0" err="1" smtClean="0">
                <a:latin typeface="Calibri" pitchFamily="34" charset="0"/>
              </a:rPr>
              <a:t>потім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продовжити</a:t>
            </a:r>
            <a:r>
              <a:rPr lang="ru-RU" sz="1400" dirty="0" smtClean="0">
                <a:latin typeface="Calibri" pitchFamily="34" charset="0"/>
              </a:rPr>
              <a:t> (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Розробник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 =&gt; Код 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Відновити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  <a:latin typeface="Calibri" pitchFamily="34" charset="0"/>
              </a:rPr>
              <a:t>запис</a:t>
            </a:r>
            <a:r>
              <a:rPr lang="ru-RU" sz="1400" dirty="0" smtClean="0">
                <a:latin typeface="Calibri" pitchFamily="34" charset="0"/>
              </a:rPr>
              <a:t>).</a:t>
            </a:r>
          </a:p>
          <a:p>
            <a:pPr marL="0" indent="0">
              <a:buNone/>
            </a:pPr>
            <a:r>
              <a:rPr lang="ru-RU" sz="1400" dirty="0" err="1" smtClean="0">
                <a:latin typeface="Calibri" pitchFamily="34" charset="0"/>
              </a:rPr>
              <a:t>Слід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пам'ятати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що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під</a:t>
            </a:r>
            <a:r>
              <a:rPr lang="ru-RU" sz="1400" dirty="0" smtClean="0">
                <a:latin typeface="Calibri" pitchFamily="34" charset="0"/>
              </a:rPr>
              <a:t> час </a:t>
            </a:r>
            <a:r>
              <a:rPr lang="ru-RU" sz="1400" dirty="0" err="1" smtClean="0">
                <a:latin typeface="Calibri" pitchFamily="34" charset="0"/>
              </a:rPr>
              <a:t>запису</a:t>
            </a:r>
            <a:r>
              <a:rPr lang="ru-RU" sz="1400" dirty="0" smtClean="0">
                <a:latin typeface="Calibri" pitchFamily="34" charset="0"/>
              </a:rPr>
              <a:t> макросу </a:t>
            </a:r>
            <a:r>
              <a:rPr lang="ru-RU" sz="1400" dirty="0" err="1" smtClean="0">
                <a:latin typeface="Calibri" pitchFamily="34" charset="0"/>
              </a:rPr>
              <a:t>виконання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операцій</a:t>
            </a:r>
            <a:r>
              <a:rPr lang="ru-RU" sz="1400" dirty="0" smtClean="0">
                <a:latin typeface="Calibri" pitchFamily="34" charset="0"/>
              </a:rPr>
              <a:t> у </a:t>
            </a:r>
            <a:r>
              <a:rPr lang="ru-RU" sz="1400" dirty="0" err="1" smtClean="0">
                <a:latin typeface="Calibri" pitchFamily="34" charset="0"/>
              </a:rPr>
              <a:t>вікні</a:t>
            </a:r>
            <a:r>
              <a:rPr lang="ru-RU" sz="1400" dirty="0" smtClean="0">
                <a:latin typeface="Calibri" pitchFamily="34" charset="0"/>
              </a:rPr>
              <a:t> документа </a:t>
            </a:r>
            <a:r>
              <a:rPr lang="ru-RU" sz="1400" dirty="0" err="1" smtClean="0">
                <a:latin typeface="Calibri" pitchFamily="34" charset="0"/>
              </a:rPr>
              <a:t>з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використанням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миші</a:t>
            </a:r>
            <a:r>
              <a:rPr lang="ru-RU" sz="1400" dirty="0" smtClean="0">
                <a:latin typeface="Calibri" pitchFamily="34" charset="0"/>
              </a:rPr>
              <a:t> буде </a:t>
            </a:r>
            <a:r>
              <a:rPr lang="ru-RU" sz="1400" dirty="0" err="1" smtClean="0">
                <a:latin typeface="Calibri" pitchFamily="34" charset="0"/>
              </a:rPr>
              <a:t>заблоковано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вказівник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матиме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вигляд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Використання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миші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допускається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тільки</a:t>
            </a:r>
            <a:r>
              <a:rPr lang="ru-RU" sz="1400" dirty="0" smtClean="0">
                <a:latin typeface="Calibri" pitchFamily="34" charset="0"/>
              </a:rPr>
              <a:t> для </a:t>
            </a:r>
            <a:r>
              <a:rPr lang="ru-RU" sz="1400" dirty="0" err="1" smtClean="0">
                <a:latin typeface="Calibri" pitchFamily="34" charset="0"/>
              </a:rPr>
              <a:t>вибору</a:t>
            </a:r>
            <a:endParaRPr lang="ru-RU" sz="14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Calibri" pitchFamily="34" charset="0"/>
              </a:rPr>
              <a:t>команд, кнопок </a:t>
            </a:r>
            <a:r>
              <a:rPr lang="ru-RU" sz="1400" dirty="0" err="1" smtClean="0">
                <a:latin typeface="Calibri" pitchFamily="34" charset="0"/>
              </a:rPr>
              <a:t>або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зміни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параметрів</a:t>
            </a:r>
            <a:r>
              <a:rPr lang="ru-RU" sz="1400" dirty="0" smtClean="0">
                <a:latin typeface="Calibri" pitchFamily="34" charset="0"/>
              </a:rPr>
              <a:t> у </a:t>
            </a:r>
            <a:r>
              <a:rPr lang="ru-RU" sz="1400" dirty="0" err="1" smtClean="0">
                <a:latin typeface="Calibri" pitchFamily="34" charset="0"/>
              </a:rPr>
              <a:t>діалогових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вікнах</a:t>
            </a:r>
            <a:r>
              <a:rPr lang="ru-RU" sz="1400" dirty="0" smtClean="0">
                <a:latin typeface="Calibri" pitchFamily="34" charset="0"/>
              </a:rPr>
              <a:t>. У </a:t>
            </a:r>
            <a:r>
              <a:rPr lang="ru-RU" sz="1400" dirty="0" err="1" smtClean="0">
                <a:latin typeface="Calibri" pitchFamily="34" charset="0"/>
              </a:rPr>
              <a:t>решті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випадків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застосовувати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керування</a:t>
            </a:r>
            <a:r>
              <a:rPr lang="ru-RU" sz="1400" dirty="0" smtClean="0">
                <a:latin typeface="Calibri" pitchFamily="34" charset="0"/>
              </a:rPr>
              <a:t> курсором </a:t>
            </a:r>
            <a:r>
              <a:rPr lang="ru-RU" sz="1400" dirty="0" err="1" smtClean="0">
                <a:latin typeface="Calibri" pitchFamily="34" charset="0"/>
              </a:rPr>
              <a:t>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сполучення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</a:t>
            </a:r>
            <a:r>
              <a:rPr lang="ru-RU" sz="1400" dirty="0" smtClean="0">
                <a:latin typeface="Calibri" pitchFamily="34" charset="0"/>
              </a:rPr>
              <a:t>. </a:t>
            </a:r>
            <a:r>
              <a:rPr lang="ru-RU" sz="1400" dirty="0" err="1" smtClean="0">
                <a:latin typeface="Calibri" pitchFamily="34" charset="0"/>
              </a:rPr>
              <a:t>Наприклад</a:t>
            </a:r>
            <a:r>
              <a:rPr lang="ru-RU" sz="1400" dirty="0" smtClean="0">
                <a:latin typeface="Calibri" pitchFamily="34" charset="0"/>
              </a:rPr>
              <a:t>, для </a:t>
            </a:r>
            <a:r>
              <a:rPr lang="ru-RU" sz="1400" dirty="0" err="1" smtClean="0">
                <a:latin typeface="Calibri" pitchFamily="34" charset="0"/>
              </a:rPr>
              <a:t>виділення</a:t>
            </a:r>
            <a:r>
              <a:rPr lang="ru-RU" sz="1400" dirty="0" smtClean="0">
                <a:latin typeface="Calibri" pitchFamily="34" charset="0"/>
              </a:rPr>
              <a:t> фрагмента тексту </a:t>
            </a:r>
            <a:r>
              <a:rPr lang="ru-RU" sz="1400" dirty="0" err="1" smtClean="0">
                <a:latin typeface="Calibri" pitchFamily="34" charset="0"/>
              </a:rPr>
              <a:t>слід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використати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клавіші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Shift</a:t>
            </a:r>
            <a:r>
              <a:rPr lang="ru-RU" sz="1400" dirty="0" smtClean="0">
                <a:latin typeface="Calibri" pitchFamily="34" charset="0"/>
              </a:rPr>
              <a:t> + </a:t>
            </a:r>
            <a:r>
              <a:rPr lang="uk-UA" sz="1400" dirty="0" smtClean="0">
                <a:latin typeface="Calibri" pitchFamily="34" charset="0"/>
              </a:rPr>
              <a:t>стрілочки</a:t>
            </a:r>
            <a:r>
              <a:rPr lang="ru-RU" sz="1400" dirty="0" smtClean="0">
                <a:latin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latin typeface="Calibri" pitchFamily="34" charset="0"/>
              </a:rPr>
              <a:t>5. Коли </a:t>
            </a:r>
            <a:r>
              <a:rPr lang="ru-RU" sz="1400" dirty="0" err="1" smtClean="0">
                <a:latin typeface="Calibri" pitchFamily="34" charset="0"/>
              </a:rPr>
              <a:t>всі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операції</a:t>
            </a:r>
            <a:r>
              <a:rPr lang="ru-RU" sz="1400" dirty="0" smtClean="0">
                <a:latin typeface="Calibri" pitchFamily="34" charset="0"/>
              </a:rPr>
              <a:t> макросу </a:t>
            </a:r>
            <a:r>
              <a:rPr lang="ru-RU" sz="1400" dirty="0" err="1" smtClean="0">
                <a:latin typeface="Calibri" pitchFamily="34" charset="0"/>
              </a:rPr>
              <a:t>будуть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зроблені</a:t>
            </a:r>
            <a:r>
              <a:rPr lang="ru-RU" sz="1400" dirty="0" smtClean="0">
                <a:latin typeface="Calibri" pitchFamily="34" charset="0"/>
              </a:rPr>
              <a:t>, </a:t>
            </a:r>
            <a:r>
              <a:rPr lang="ru-RU" sz="1400" dirty="0" err="1" smtClean="0">
                <a:latin typeface="Calibri" pitchFamily="34" charset="0"/>
              </a:rPr>
              <a:t>потрібно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виконати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Розробник</a:t>
            </a:r>
            <a:r>
              <a:rPr lang="ru-RU" sz="1400" dirty="0" smtClean="0">
                <a:latin typeface="Calibri" pitchFamily="34" charset="0"/>
              </a:rPr>
              <a:t>,  Код, </a:t>
            </a:r>
            <a:r>
              <a:rPr lang="ru-RU" sz="1400" dirty="0" err="1" smtClean="0">
                <a:latin typeface="Calibri" pitchFamily="34" charset="0"/>
              </a:rPr>
              <a:t>Зупинити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err="1" smtClean="0">
                <a:latin typeface="Calibri" pitchFamily="34" charset="0"/>
              </a:rPr>
              <a:t>запис</a:t>
            </a:r>
            <a:endParaRPr lang="ru-RU" sz="1400" dirty="0" smtClean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4290"/>
            <a:ext cx="4041775" cy="373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071942"/>
            <a:ext cx="24669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3108" y="2143116"/>
            <a:ext cx="6172200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 smtClean="0"/>
              <a:t>Урок 9</a:t>
            </a:r>
          </a:p>
          <a:p>
            <a:pPr algn="ctr"/>
            <a:r>
              <a:rPr lang="uk-UA" dirty="0" smtClean="0"/>
              <a:t>Тема уроку: Засоби автоматизації процесу створення документа</a:t>
            </a:r>
            <a:r>
              <a:rPr lang="en-US" dirty="0" smtClean="0"/>
              <a:t>.</a:t>
            </a:r>
            <a:endParaRPr lang="ru-RU" dirty="0" smtClean="0"/>
          </a:p>
          <a:p>
            <a:pPr algn="ctr"/>
            <a:r>
              <a:rPr lang="ru-RU" dirty="0" smtClean="0"/>
              <a:t>Практична робота № 2 «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стилів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шаблонів</a:t>
            </a:r>
            <a:r>
              <a:rPr lang="ru-RU" dirty="0" smtClean="0"/>
              <a:t> </a:t>
            </a:r>
            <a:r>
              <a:rPr lang="ru-RU" dirty="0" err="1" smtClean="0"/>
              <a:t>документів</a:t>
            </a:r>
            <a:r>
              <a:rPr lang="ru-RU" dirty="0" smtClean="0"/>
              <a:t>»</a:t>
            </a:r>
          </a:p>
        </p:txBody>
      </p:sp>
      <p:sp>
        <p:nvSpPr>
          <p:cNvPr id="4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pPr algn="ctr"/>
            <a:r>
              <a:rPr lang="uk-UA" dirty="0" smtClean="0"/>
              <a:t>Робота з макросами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1000108"/>
            <a:ext cx="4040188" cy="5357850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Створений</a:t>
            </a:r>
            <a:r>
              <a:rPr lang="ru-RU" sz="1600" dirty="0" smtClean="0">
                <a:latin typeface="Calibri" pitchFamily="34" charset="0"/>
              </a:rPr>
              <a:t> макрос </a:t>
            </a:r>
            <a:r>
              <a:rPr lang="ru-RU" sz="1600" dirty="0" err="1" smtClean="0">
                <a:latin typeface="Calibri" pitchFamily="34" charset="0"/>
              </a:rPr>
              <a:t>може</a:t>
            </a:r>
            <a:r>
              <a:rPr lang="ru-RU" sz="1600" dirty="0" smtClean="0">
                <a:latin typeface="Calibri" pitchFamily="34" charset="0"/>
              </a:rPr>
              <a:t> бути </a:t>
            </a:r>
            <a:r>
              <a:rPr lang="ru-RU" sz="1600" dirty="0" err="1" smtClean="0">
                <a:latin typeface="Calibri" pitchFamily="34" charset="0"/>
              </a:rPr>
              <a:t>виконаний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під</a:t>
            </a:r>
            <a:r>
              <a:rPr lang="ru-RU" sz="1600" dirty="0" smtClean="0">
                <a:latin typeface="Calibri" pitchFamily="34" charset="0"/>
              </a:rPr>
              <a:t> час </a:t>
            </a:r>
            <a:r>
              <a:rPr lang="ru-RU" sz="1600" dirty="0" err="1" smtClean="0">
                <a:latin typeface="Calibri" pitchFamily="34" charset="0"/>
              </a:rPr>
              <a:t>роботи</a:t>
            </a:r>
            <a:r>
              <a:rPr lang="ru-RU" sz="1600" dirty="0" smtClean="0">
                <a:latin typeface="Calibri" pitchFamily="34" charset="0"/>
              </a:rPr>
              <a:t> над документом. Для </a:t>
            </a:r>
            <a:r>
              <a:rPr lang="ru-RU" sz="1600" dirty="0" err="1" smtClean="0">
                <a:latin typeface="Calibri" pitchFamily="34" charset="0"/>
              </a:rPr>
              <a:t>цього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потрібно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натиснути</a:t>
            </a:r>
            <a:r>
              <a:rPr lang="ru-RU" sz="1600" dirty="0" smtClean="0">
                <a:latin typeface="Calibri" pitchFamily="34" charset="0"/>
              </a:rPr>
              <a:t> на </a:t>
            </a:r>
            <a:r>
              <a:rPr lang="ru-RU" sz="1600" dirty="0" err="1" smtClean="0">
                <a:latin typeface="Calibri" pitchFamily="34" charset="0"/>
              </a:rPr>
              <a:t>клавіатурі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призначене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сполучення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або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призначену</a:t>
            </a:r>
            <a:r>
              <a:rPr lang="ru-RU" sz="1600" dirty="0" smtClean="0">
                <a:latin typeface="Calibri" pitchFamily="34" charset="0"/>
              </a:rPr>
              <a:t> кнопку.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Запустити</a:t>
            </a:r>
            <a:r>
              <a:rPr lang="ru-RU" sz="1600" dirty="0" smtClean="0">
                <a:latin typeface="Calibri" pitchFamily="34" charset="0"/>
              </a:rPr>
              <a:t> макрос на </a:t>
            </a:r>
            <a:r>
              <a:rPr lang="ru-RU" sz="1600" dirty="0" err="1" smtClean="0">
                <a:latin typeface="Calibri" pitchFamily="34" charset="0"/>
              </a:rPr>
              <a:t>виконання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можна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також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з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діалогового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Маркоси</a:t>
            </a:r>
            <a:r>
              <a:rPr lang="ru-RU" sz="1600" dirty="0" smtClean="0">
                <a:latin typeface="Calibri" pitchFamily="34" charset="0"/>
              </a:rPr>
              <a:t>, яке </a:t>
            </a:r>
            <a:r>
              <a:rPr lang="ru-RU" sz="1600" dirty="0" err="1" smtClean="0">
                <a:latin typeface="Calibri" pitchFamily="34" charset="0"/>
              </a:rPr>
              <a:t>відкривається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виконанням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  <a:latin typeface="Calibri" pitchFamily="34" charset="0"/>
              </a:rPr>
              <a:t>Розробник</a:t>
            </a:r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</a:rPr>
              <a:t> =&gt; Код =&gt;</a:t>
            </a:r>
            <a:r>
              <a:rPr lang="ru-RU" sz="1600" b="1" dirty="0" err="1" smtClean="0">
                <a:solidFill>
                  <a:srgbClr val="FF0000"/>
                </a:solidFill>
                <a:latin typeface="Calibri" pitchFamily="34" charset="0"/>
              </a:rPr>
              <a:t>Макроси</a:t>
            </a:r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> У списку </a:t>
            </a:r>
            <a:r>
              <a:rPr lang="ru-RU" sz="1600" dirty="0" err="1" smtClean="0">
                <a:latin typeface="Calibri" pitchFamily="34" charset="0"/>
              </a:rPr>
              <a:t>цього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вікна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наведені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імена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всіх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макросів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створених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користувачами</a:t>
            </a:r>
            <a:r>
              <a:rPr lang="ru-RU" sz="1600" dirty="0" smtClean="0">
                <a:latin typeface="Calibri" pitchFamily="34" charset="0"/>
              </a:rPr>
              <a:t> для поточного шаблону. </a:t>
            </a:r>
          </a:p>
          <a:p>
            <a:pPr marL="0" indent="361950">
              <a:buNone/>
            </a:pPr>
            <a:r>
              <a:rPr lang="ru-RU" sz="1600" dirty="0" err="1" smtClean="0">
                <a:latin typeface="Calibri" pitchFamily="34" charset="0"/>
              </a:rPr>
              <a:t>Користувачу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слід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вибрати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ім'я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потрібного</a:t>
            </a:r>
            <a:r>
              <a:rPr lang="ru-RU" sz="1600" dirty="0" smtClean="0">
                <a:latin typeface="Calibri" pitchFamily="34" charset="0"/>
              </a:rPr>
              <a:t> макросу </a:t>
            </a:r>
            <a:r>
              <a:rPr lang="ru-RU" sz="1600" dirty="0" err="1" smtClean="0">
                <a:latin typeface="Calibri" pitchFamily="34" charset="0"/>
              </a:rPr>
              <a:t>і</a:t>
            </a:r>
            <a:r>
              <a:rPr lang="ru-RU" sz="1600" dirty="0" smtClean="0">
                <a:latin typeface="Calibri" pitchFamily="34" charset="0"/>
              </a:rPr>
              <a:t> кнопку </a:t>
            </a:r>
            <a:r>
              <a:rPr lang="ru-RU" sz="1600" b="1" dirty="0" err="1" smtClean="0">
                <a:latin typeface="Calibri" pitchFamily="34" charset="0"/>
              </a:rPr>
              <a:t>Виконати</a:t>
            </a:r>
            <a:r>
              <a:rPr lang="ru-RU" sz="1600" dirty="0" smtClean="0">
                <a:latin typeface="Calibri" pitchFamily="34" charset="0"/>
              </a:rPr>
              <a:t>. </a:t>
            </a:r>
          </a:p>
          <a:p>
            <a:pPr marL="0" indent="361950">
              <a:buNone/>
            </a:pPr>
            <a:r>
              <a:rPr lang="ru-RU" sz="1600" dirty="0" smtClean="0">
                <a:latin typeface="Calibri" pitchFamily="34" charset="0"/>
              </a:rPr>
              <a:t>У </a:t>
            </a:r>
            <a:r>
              <a:rPr lang="ru-RU" sz="1600" dirty="0" err="1" smtClean="0">
                <a:latin typeface="Calibri" pitchFamily="34" charset="0"/>
              </a:rPr>
              <a:t>цьому</a:t>
            </a:r>
            <a:r>
              <a:rPr lang="ru-RU" sz="1600" dirty="0" smtClean="0">
                <a:latin typeface="Calibri" pitchFamily="34" charset="0"/>
              </a:rPr>
              <a:t> самому </a:t>
            </a:r>
            <a:r>
              <a:rPr lang="ru-RU" sz="1600" dirty="0" err="1" smtClean="0">
                <a:latin typeface="Calibri" pitchFamily="34" charset="0"/>
              </a:rPr>
              <a:t>вікні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користувач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може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видалити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створені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макроси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змінити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чи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налаштувати</a:t>
            </a:r>
            <a:r>
              <a:rPr lang="ru-RU" sz="1600" dirty="0" smtClean="0">
                <a:latin typeface="Calibri" pitchFamily="34" charset="0"/>
              </a:rPr>
              <a:t> </a:t>
            </a:r>
            <a:r>
              <a:rPr lang="ru-RU" sz="1600" dirty="0" err="1" smtClean="0">
                <a:latin typeface="Calibri" pitchFamily="34" charset="0"/>
              </a:rPr>
              <a:t>їх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marL="0" indent="361950">
              <a:buNone/>
            </a:pPr>
            <a:endParaRPr lang="ru-RU" sz="1000" dirty="0"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22277" y="1857364"/>
            <a:ext cx="4821723" cy="378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4643438" y="1142984"/>
            <a:ext cx="3657600" cy="658368"/>
          </a:xfrm>
        </p:spPr>
        <p:txBody>
          <a:bodyPr/>
          <a:lstStyle/>
          <a:p>
            <a:pPr algn="ctr"/>
            <a:r>
              <a:rPr lang="ru-RU" dirty="0" err="1" smtClean="0">
                <a:latin typeface="Calibri" pitchFamily="34" charset="0"/>
              </a:rPr>
              <a:t>Вікно</a:t>
            </a:r>
            <a:r>
              <a:rPr lang="ru-RU" dirty="0" smtClean="0">
                <a:latin typeface="Calibri" pitchFamily="34" charset="0"/>
              </a:rPr>
              <a:t> списку </a:t>
            </a:r>
            <a:r>
              <a:rPr lang="ru-RU" dirty="0" err="1" smtClean="0">
                <a:latin typeface="Calibri" pitchFamily="34" charset="0"/>
              </a:rPr>
              <a:t>макросів</a:t>
            </a:r>
            <a:r>
              <a:rPr lang="ru-RU" dirty="0" smtClean="0">
                <a:latin typeface="Calibri" pitchFamily="34" charset="0"/>
              </a:rPr>
              <a:t> </a:t>
            </a:r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pPr algn="ctr"/>
            <a:r>
              <a:rPr lang="uk-UA" dirty="0" smtClean="0"/>
              <a:t>Навчальна вправа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714356"/>
            <a:ext cx="5572164" cy="5429288"/>
          </a:xfrm>
        </p:spPr>
        <p:txBody>
          <a:bodyPr>
            <a:normAutofit fontScale="92500" lnSpcReduction="20000"/>
          </a:bodyPr>
          <a:lstStyle/>
          <a:p>
            <a:pPr marL="0" indent="361950">
              <a:buNone/>
            </a:pPr>
            <a:r>
              <a:rPr lang="ru-RU" sz="1500" b="1" dirty="0" smtClean="0">
                <a:latin typeface="Calibri" pitchFamily="34" charset="0"/>
              </a:rPr>
              <a:t>У  текстовому </a:t>
            </a:r>
            <a:r>
              <a:rPr lang="ru-RU" sz="1500" b="1" dirty="0" err="1" smtClean="0">
                <a:latin typeface="Calibri" pitchFamily="34" charset="0"/>
              </a:rPr>
              <a:t>документі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замінити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назву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навчального</a:t>
            </a:r>
            <a:r>
              <a:rPr lang="ru-RU" sz="1500" b="1" dirty="0" smtClean="0">
                <a:latin typeface="Calibri" pitchFamily="34" charset="0"/>
              </a:rPr>
              <a:t> закладу </a:t>
            </a:r>
            <a:r>
              <a:rPr lang="ru-RU" sz="1500" b="1" dirty="0" err="1" smtClean="0">
                <a:latin typeface="Calibri" pitchFamily="34" charset="0"/>
              </a:rPr>
              <a:t>з</a:t>
            </a:r>
            <a:r>
              <a:rPr lang="ru-RU" sz="1500" b="1" i="1" dirty="0" smtClean="0">
                <a:latin typeface="Calibri" pitchFamily="34" charset="0"/>
              </a:rPr>
              <a:t> СШ № 2 </a:t>
            </a:r>
            <a:r>
              <a:rPr lang="ru-RU" sz="1500" b="1" dirty="0" smtClean="0">
                <a:latin typeface="Calibri" pitchFamily="34" charset="0"/>
              </a:rPr>
              <a:t>на</a:t>
            </a:r>
            <a:r>
              <a:rPr lang="ru-RU" sz="1500" b="1" i="1" dirty="0" smtClean="0">
                <a:latin typeface="Calibri" pitchFamily="34" charset="0"/>
              </a:rPr>
              <a:t> СЗОШ №8</a:t>
            </a:r>
            <a:r>
              <a:rPr lang="ru-RU" sz="1500" b="1" dirty="0" smtClean="0">
                <a:latin typeface="Calibri" pitchFamily="34" charset="0"/>
              </a:rPr>
              <a:t>  </a:t>
            </a:r>
            <a:r>
              <a:rPr lang="ru-RU" sz="1500" b="1" dirty="0" err="1" smtClean="0">
                <a:latin typeface="Calibri" pitchFamily="34" charset="0"/>
              </a:rPr>
              <a:t>і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відформатувати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даний</a:t>
            </a:r>
            <a:r>
              <a:rPr lang="ru-RU" sz="1500" b="1" dirty="0" smtClean="0">
                <a:latin typeface="Calibri" pitchFamily="34" charset="0"/>
              </a:rPr>
              <a:t> фрагмент тексту так: шрифт </a:t>
            </a:r>
            <a:r>
              <a:rPr lang="ru-RU" sz="1500" b="1" i="1" dirty="0" smtClean="0">
                <a:latin typeface="Calibri" pitchFamily="34" charset="0"/>
              </a:rPr>
              <a:t>А</a:t>
            </a:r>
            <a:r>
              <a:rPr lang="en-US" sz="1500" b="1" i="1" dirty="0" smtClean="0">
                <a:latin typeface="Calibri" pitchFamily="34" charset="0"/>
              </a:rPr>
              <a:t>r</a:t>
            </a:r>
            <a:r>
              <a:rPr lang="ru-RU" sz="1500" b="1" i="1" dirty="0" err="1" smtClean="0">
                <a:latin typeface="Calibri" pitchFamily="34" charset="0"/>
              </a:rPr>
              <a:t>іа</a:t>
            </a:r>
            <a:r>
              <a:rPr lang="en-US" sz="1500" b="1" i="1" dirty="0" smtClean="0">
                <a:latin typeface="Calibri" pitchFamily="34" charset="0"/>
              </a:rPr>
              <a:t>l</a:t>
            </a:r>
            <a:r>
              <a:rPr lang="uk-UA" sz="1500" b="1" i="1" dirty="0" smtClean="0">
                <a:latin typeface="Calibri" pitchFamily="34" charset="0"/>
              </a:rPr>
              <a:t>, </a:t>
            </a:r>
            <a:r>
              <a:rPr lang="ru-RU" sz="1500" b="1" dirty="0" err="1" smtClean="0">
                <a:latin typeface="Calibri" pitchFamily="34" charset="0"/>
              </a:rPr>
              <a:t>розмір</a:t>
            </a:r>
            <a:r>
              <a:rPr lang="ru-RU" sz="1500" b="1" i="1" dirty="0" smtClean="0">
                <a:latin typeface="Calibri" pitchFamily="34" charset="0"/>
              </a:rPr>
              <a:t> 10 </a:t>
            </a:r>
            <a:r>
              <a:rPr lang="ru-RU" sz="1500" b="1" i="1" dirty="0" err="1" smtClean="0">
                <a:latin typeface="Calibri" pitchFamily="34" charset="0"/>
              </a:rPr>
              <a:t>пт</a:t>
            </a:r>
            <a:r>
              <a:rPr lang="ru-RU" sz="1500" b="1" i="1" dirty="0" smtClean="0">
                <a:latin typeface="Calibri" pitchFamily="34" charset="0"/>
              </a:rPr>
              <a:t>,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колір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символів</a:t>
            </a:r>
            <a:r>
              <a:rPr lang="ru-RU" sz="1500" b="1" i="1" dirty="0" smtClean="0">
                <a:latin typeface="Calibri" pitchFamily="34" charset="0"/>
              </a:rPr>
              <a:t> </a:t>
            </a:r>
            <a:r>
              <a:rPr lang="ru-RU" sz="1500" b="1" i="1" dirty="0" err="1" smtClean="0">
                <a:latin typeface="Calibri" pitchFamily="34" charset="0"/>
              </a:rPr>
              <a:t>темно-синій</a:t>
            </a:r>
            <a:r>
              <a:rPr lang="ru-RU" sz="1500" b="1" i="1" dirty="0" smtClean="0">
                <a:latin typeface="Calibri" pitchFamily="34" charset="0"/>
              </a:rPr>
              <a:t>.</a:t>
            </a:r>
            <a:endParaRPr lang="ru-RU" sz="1500" dirty="0" smtClean="0">
              <a:latin typeface="Calibri" pitchFamily="34" charset="0"/>
            </a:endParaRPr>
          </a:p>
          <a:p>
            <a:pPr marL="0" lvl="6" indent="361950">
              <a:buFont typeface="+mj-lt"/>
              <a:buAutoNum type="arabicPeriod"/>
            </a:pPr>
            <a:r>
              <a:rPr lang="ru-RU" sz="1500" dirty="0" err="1" smtClean="0">
                <a:latin typeface="Calibri" pitchFamily="34" charset="0"/>
              </a:rPr>
              <a:t>Запустити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en-US" sz="1500" dirty="0" smtClean="0">
                <a:latin typeface="Calibri" pitchFamily="34" charset="0"/>
              </a:rPr>
              <a:t>Word.</a:t>
            </a:r>
            <a:endParaRPr lang="ru-RU" sz="1500" dirty="0" smtClean="0">
              <a:latin typeface="Calibri" pitchFamily="34" charset="0"/>
            </a:endParaRPr>
          </a:p>
          <a:p>
            <a:pPr marL="0" lvl="6" indent="361950">
              <a:buFont typeface="+mj-lt"/>
              <a:buAutoNum type="arabicPeriod"/>
            </a:pPr>
            <a:r>
              <a:rPr lang="ru-RU" sz="1500" i="1" dirty="0" err="1" smtClean="0">
                <a:latin typeface="Calibri" pitchFamily="34" charset="0"/>
              </a:rPr>
              <a:t>Виконати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en-US" sz="1500" dirty="0" smtClean="0">
                <a:latin typeface="Calibri" pitchFamily="34" charset="0"/>
              </a:rPr>
              <a:t>Office</a:t>
            </a:r>
            <a:r>
              <a:rPr lang="ru-RU" sz="1500" dirty="0" smtClean="0">
                <a:latin typeface="Calibri" pitchFamily="34" charset="0"/>
              </a:rPr>
              <a:t> =&gt; </a:t>
            </a:r>
            <a:r>
              <a:rPr lang="ru-RU" sz="1500" dirty="0" err="1" smtClean="0">
                <a:latin typeface="Calibri" pitchFamily="34" charset="0"/>
              </a:rPr>
              <a:t>Параметри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en-US" sz="1500" dirty="0" smtClean="0">
                <a:latin typeface="Calibri" pitchFamily="34" charset="0"/>
              </a:rPr>
              <a:t>Word</a:t>
            </a:r>
            <a:r>
              <a:rPr lang="ru-RU" sz="1500" dirty="0" smtClean="0">
                <a:latin typeface="Calibri" pitchFamily="34" charset="0"/>
              </a:rPr>
              <a:t> =&gt; </a:t>
            </a:r>
            <a:r>
              <a:rPr lang="ru-RU" sz="1500" dirty="0" err="1" smtClean="0">
                <a:latin typeface="Calibri" pitchFamily="34" charset="0"/>
              </a:rPr>
              <a:t>Найуживаніші</a:t>
            </a:r>
            <a:r>
              <a:rPr lang="ru-RU" sz="1500" dirty="0" smtClean="0">
                <a:latin typeface="Calibri" pitchFamily="34" charset="0"/>
              </a:rPr>
              <a:t> =&gt; </a:t>
            </a:r>
            <a:r>
              <a:rPr lang="ru-RU" sz="1500" dirty="0" err="1" smtClean="0">
                <a:latin typeface="Calibri" pitchFamily="34" charset="0"/>
              </a:rPr>
              <a:t>Основні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параметри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роботи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з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en-US" sz="1500" dirty="0" smtClean="0">
                <a:latin typeface="Calibri" pitchFamily="34" charset="0"/>
              </a:rPr>
              <a:t>Word</a:t>
            </a:r>
            <a:r>
              <a:rPr lang="ru-RU" sz="1500" dirty="0" smtClean="0">
                <a:latin typeface="Calibri" pitchFamily="34" charset="0"/>
              </a:rPr>
              <a:t> =&gt; </a:t>
            </a:r>
            <a:r>
              <a:rPr lang="ru-RU" sz="1500" dirty="0" err="1" smtClean="0">
                <a:latin typeface="Calibri" pitchFamily="34" charset="0"/>
              </a:rPr>
              <a:t>Відображати</a:t>
            </a:r>
            <a:r>
              <a:rPr lang="ru-RU" sz="1500" dirty="0" smtClean="0">
                <a:latin typeface="Calibri" pitchFamily="34" charset="0"/>
              </a:rPr>
              <a:t> вкладку «</a:t>
            </a:r>
            <a:r>
              <a:rPr lang="ru-RU" sz="1500" dirty="0" err="1" smtClean="0">
                <a:latin typeface="Calibri" pitchFamily="34" charset="0"/>
              </a:rPr>
              <a:t>Розробник</a:t>
            </a:r>
            <a:r>
              <a:rPr lang="ru-RU" sz="1500" dirty="0" smtClean="0">
                <a:latin typeface="Calibri" pitchFamily="34" charset="0"/>
              </a:rPr>
              <a:t>» на </a:t>
            </a:r>
            <a:r>
              <a:rPr lang="ru-RU" sz="1500" dirty="0" err="1" smtClean="0">
                <a:latin typeface="Calibri" pitchFamily="34" charset="0"/>
              </a:rPr>
              <a:t>стрічці</a:t>
            </a:r>
            <a:r>
              <a:rPr lang="ru-RU" sz="1500" dirty="0" smtClean="0">
                <a:latin typeface="Calibri" pitchFamily="34" charset="0"/>
              </a:rPr>
              <a:t> =&gt; ОК.</a:t>
            </a:r>
          </a:p>
          <a:p>
            <a:pPr marL="0" lvl="6" indent="361950">
              <a:buFont typeface="+mj-lt"/>
              <a:buAutoNum type="arabicPeriod"/>
            </a:pPr>
            <a:r>
              <a:rPr lang="ru-RU" sz="1500" i="1" dirty="0" err="1" smtClean="0">
                <a:latin typeface="Calibri" pitchFamily="34" charset="0"/>
              </a:rPr>
              <a:t>Розпочати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i="1" dirty="0" err="1" smtClean="0">
                <a:latin typeface="Calibri" pitchFamily="34" charset="0"/>
              </a:rPr>
              <a:t>запис</a:t>
            </a:r>
            <a:r>
              <a:rPr lang="ru-RU" sz="1500" i="1" dirty="0" smtClean="0">
                <a:latin typeface="Calibri" pitchFamily="34" charset="0"/>
              </a:rPr>
              <a:t> макросу, </a:t>
            </a:r>
            <a:r>
              <a:rPr lang="ru-RU" sz="1500" i="1" dirty="0" err="1" smtClean="0">
                <a:latin typeface="Calibri" pitchFamily="34" charset="0"/>
              </a:rPr>
              <a:t>виконавши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Розробник</a:t>
            </a:r>
            <a:r>
              <a:rPr lang="ru-RU" sz="1500" dirty="0" smtClean="0">
                <a:latin typeface="Calibri" pitchFamily="34" charset="0"/>
              </a:rPr>
              <a:t> =&gt; Код =&gt; </a:t>
            </a:r>
            <a:r>
              <a:rPr lang="ru-RU" sz="1500" dirty="0" err="1" smtClean="0">
                <a:latin typeface="Calibri" pitchFamily="34" charset="0"/>
              </a:rPr>
              <a:t>Записати</a:t>
            </a:r>
            <a:r>
              <a:rPr lang="ru-RU" sz="1500" dirty="0" smtClean="0">
                <a:latin typeface="Calibri" pitchFamily="34" charset="0"/>
              </a:rPr>
              <a:t> макрос.</a:t>
            </a:r>
          </a:p>
          <a:p>
            <a:pPr marL="0" lvl="6" indent="361950">
              <a:buFont typeface="+mj-lt"/>
              <a:buAutoNum type="arabicPeriod"/>
            </a:pPr>
            <a:r>
              <a:rPr lang="ru-RU" sz="1500" dirty="0" err="1" smtClean="0">
                <a:latin typeface="Calibri" pitchFamily="34" charset="0"/>
              </a:rPr>
              <a:t>Установити</a:t>
            </a:r>
            <a:r>
              <a:rPr lang="ru-RU" sz="1500" dirty="0" smtClean="0">
                <a:latin typeface="Calibri" pitchFamily="34" charset="0"/>
              </a:rPr>
              <a:t> у </a:t>
            </a:r>
            <a:r>
              <a:rPr lang="ru-RU" sz="1500" dirty="0" err="1" smtClean="0">
                <a:latin typeface="Calibri" pitchFamily="34" charset="0"/>
              </a:rPr>
              <a:t>вікні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Запис</a:t>
            </a:r>
            <a:r>
              <a:rPr lang="ru-RU" sz="1500" dirty="0" smtClean="0">
                <a:latin typeface="Calibri" pitchFamily="34" charset="0"/>
              </a:rPr>
              <a:t> макросу </a:t>
            </a:r>
            <a:r>
              <a:rPr lang="ru-RU" sz="1500" dirty="0" err="1" smtClean="0">
                <a:latin typeface="Calibri" pitchFamily="34" charset="0"/>
              </a:rPr>
              <a:t>такі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значення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властивостей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макросу</a:t>
            </a:r>
            <a:r>
              <a:rPr lang="ru-RU" sz="1500" dirty="0" smtClean="0">
                <a:latin typeface="Calibri" pitchFamily="34" charset="0"/>
              </a:rPr>
              <a:t>:</a:t>
            </a:r>
          </a:p>
          <a:p>
            <a:pPr marL="542925" lvl="7" indent="-180975"/>
            <a:r>
              <a:rPr lang="ru-RU" sz="1500" dirty="0" smtClean="0">
                <a:latin typeface="Calibri" pitchFamily="34" charset="0"/>
              </a:rPr>
              <a:t>У поле </a:t>
            </a:r>
            <a:r>
              <a:rPr lang="ru-RU" sz="1500" b="1" dirty="0" err="1" smtClean="0">
                <a:latin typeface="Calibri" pitchFamily="34" charset="0"/>
              </a:rPr>
              <a:t>Ім'я</a:t>
            </a:r>
            <a:r>
              <a:rPr lang="ru-RU" sz="1500" b="1" dirty="0" smtClean="0">
                <a:latin typeface="Calibri" pitchFamily="34" charset="0"/>
              </a:rPr>
              <a:t> макросу </a:t>
            </a:r>
            <a:r>
              <a:rPr lang="ru-RU" sz="1500" dirty="0" smtClean="0">
                <a:latin typeface="Calibri" pitchFamily="34" charset="0"/>
              </a:rPr>
              <a:t>ввести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b="1" i="1" dirty="0" smtClean="0">
                <a:latin typeface="Calibri" pitchFamily="34" charset="0"/>
              </a:rPr>
              <a:t>Нова </a:t>
            </a:r>
            <a:r>
              <a:rPr lang="ru-RU" sz="1500" b="1" i="1" dirty="0" err="1" smtClean="0">
                <a:latin typeface="Calibri" pitchFamily="34" charset="0"/>
              </a:rPr>
              <a:t>назва</a:t>
            </a:r>
            <a:r>
              <a:rPr lang="ru-RU" sz="1500" b="1" i="1" dirty="0" smtClean="0">
                <a:latin typeface="Calibri" pitchFamily="34" charset="0"/>
              </a:rPr>
              <a:t> </a:t>
            </a:r>
            <a:r>
              <a:rPr lang="ru-RU" sz="1500" b="1" i="1" dirty="0" err="1" smtClean="0">
                <a:latin typeface="Calibri" pitchFamily="34" charset="0"/>
              </a:rPr>
              <a:t>школи</a:t>
            </a:r>
            <a:r>
              <a:rPr lang="ru-RU" sz="1500" i="1" dirty="0" smtClean="0">
                <a:latin typeface="Calibri" pitchFamily="34" charset="0"/>
              </a:rPr>
              <a:t>.</a:t>
            </a:r>
            <a:endParaRPr lang="ru-RU" sz="1500" dirty="0" smtClean="0">
              <a:latin typeface="Calibri" pitchFamily="34" charset="0"/>
            </a:endParaRPr>
          </a:p>
          <a:p>
            <a:pPr marL="542925" lvl="7" indent="-180975"/>
            <a:r>
              <a:rPr lang="ru-RU" sz="1500" dirty="0" smtClean="0">
                <a:latin typeface="Calibri" pitchFamily="34" charset="0"/>
              </a:rPr>
              <a:t>У списку </a:t>
            </a:r>
            <a:r>
              <a:rPr lang="ru-RU" sz="1500" b="1" dirty="0" err="1" smtClean="0">
                <a:latin typeface="Calibri" pitchFamily="34" charset="0"/>
              </a:rPr>
              <a:t>Зберегти</a:t>
            </a:r>
            <a:r>
              <a:rPr lang="ru-RU" sz="1500" b="1" dirty="0" smtClean="0">
                <a:latin typeface="Calibri" pitchFamily="34" charset="0"/>
              </a:rPr>
              <a:t> макрос </a:t>
            </a:r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b="1" i="1" dirty="0" err="1" smtClean="0">
                <a:latin typeface="Calibri" pitchFamily="34" charset="0"/>
              </a:rPr>
              <a:t>Усі</a:t>
            </a:r>
            <a:r>
              <a:rPr lang="ru-RU" sz="1500" b="1" i="1" dirty="0" smtClean="0">
                <a:latin typeface="Calibri" pitchFamily="34" charset="0"/>
              </a:rPr>
              <a:t> </a:t>
            </a:r>
            <a:r>
              <a:rPr lang="ru-RU" sz="1500" b="1" i="1" dirty="0" err="1" smtClean="0">
                <a:latin typeface="Calibri" pitchFamily="34" charset="0"/>
              </a:rPr>
              <a:t>документи</a:t>
            </a:r>
            <a:r>
              <a:rPr lang="ru-RU" sz="1500" b="1" i="1" dirty="0" smtClean="0">
                <a:latin typeface="Calibri" pitchFamily="34" charset="0"/>
              </a:rPr>
              <a:t> </a:t>
            </a:r>
            <a:r>
              <a:rPr lang="ru-RU" sz="1500" i="1" dirty="0" smtClean="0">
                <a:latin typeface="Calibri" pitchFamily="34" charset="0"/>
              </a:rPr>
              <a:t>(</a:t>
            </a:r>
            <a:r>
              <a:rPr lang="en-US" sz="1500" i="1" dirty="0" smtClean="0">
                <a:latin typeface="Calibri" pitchFamily="34" charset="0"/>
              </a:rPr>
              <a:t>Normal</a:t>
            </a:r>
            <a:r>
              <a:rPr lang="uk-UA" sz="1500" i="1" dirty="0" smtClean="0">
                <a:latin typeface="Calibri" pitchFamily="34" charset="0"/>
              </a:rPr>
              <a:t>.</a:t>
            </a:r>
            <a:r>
              <a:rPr lang="en-US" sz="1500" i="1" dirty="0" err="1" smtClean="0">
                <a:latin typeface="Calibri" pitchFamily="34" charset="0"/>
              </a:rPr>
              <a:t>dotm</a:t>
            </a:r>
            <a:r>
              <a:rPr lang="ru-RU" sz="1500" i="1" dirty="0" smtClean="0">
                <a:latin typeface="Calibri" pitchFamily="34" charset="0"/>
              </a:rPr>
              <a:t> ).</a:t>
            </a:r>
            <a:endParaRPr lang="ru-RU" sz="1500" dirty="0" smtClean="0">
              <a:latin typeface="Calibri" pitchFamily="34" charset="0"/>
            </a:endParaRPr>
          </a:p>
          <a:p>
            <a:pPr marL="542925" lvl="7" indent="-180975"/>
            <a:r>
              <a:rPr lang="ru-RU" sz="1500" dirty="0" smtClean="0">
                <a:latin typeface="Calibri" pitchFamily="34" charset="0"/>
              </a:rPr>
              <a:t>У поле </a:t>
            </a:r>
            <a:r>
              <a:rPr lang="ru-RU" sz="1500" b="1" i="1" dirty="0" err="1" smtClean="0">
                <a:latin typeface="Calibri" pitchFamily="34" charset="0"/>
              </a:rPr>
              <a:t>Опис</a:t>
            </a:r>
            <a:r>
              <a:rPr lang="ru-RU" sz="1500" b="1" i="1" dirty="0" smtClean="0">
                <a:latin typeface="Calibri" pitchFamily="34" charset="0"/>
              </a:rPr>
              <a:t> 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dirty="0" smtClean="0">
                <a:latin typeface="Calibri" pitchFamily="34" charset="0"/>
              </a:rPr>
              <a:t>увести текст </a:t>
            </a:r>
            <a:r>
              <a:rPr lang="ru-RU" sz="1500" dirty="0" err="1" smtClean="0">
                <a:latin typeface="Calibri" pitchFamily="34" charset="0"/>
              </a:rPr>
              <a:t>Заміна</a:t>
            </a:r>
            <a:r>
              <a:rPr lang="ru-RU" sz="1500" dirty="0" smtClean="0">
                <a:latin typeface="Calibri" pitchFamily="34" charset="0"/>
              </a:rPr>
              <a:t> СШ № 2 на СЗОШ № 8.</a:t>
            </a:r>
          </a:p>
          <a:p>
            <a:pPr marL="542925" lvl="7" indent="-180975"/>
            <a:r>
              <a:rPr lang="ru-RU" sz="1500" dirty="0" smtClean="0">
                <a:latin typeface="Calibri" pitchFamily="34" charset="0"/>
              </a:rPr>
              <a:t>У </a:t>
            </a:r>
            <a:r>
              <a:rPr lang="ru-RU" sz="1500" dirty="0" err="1" smtClean="0">
                <a:latin typeface="Calibri" pitchFamily="34" charset="0"/>
              </a:rPr>
              <a:t>розділі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Призначити</a:t>
            </a:r>
            <a:r>
              <a:rPr lang="ru-RU" sz="1500" b="1" dirty="0" smtClean="0">
                <a:latin typeface="Calibri" pitchFamily="34" charset="0"/>
              </a:rPr>
              <a:t> макрос </a:t>
            </a:r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піктограму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кнопці</a:t>
            </a:r>
            <a:r>
              <a:rPr lang="ru-RU" sz="1500" dirty="0" smtClean="0">
                <a:latin typeface="Calibri" pitchFamily="34" charset="0"/>
              </a:rPr>
              <a:t>.</a:t>
            </a:r>
          </a:p>
          <a:p>
            <a:pPr marL="0" lvl="6" indent="0">
              <a:buNone/>
            </a:pPr>
            <a:r>
              <a:rPr lang="ru-RU" sz="1500" dirty="0" smtClean="0">
                <a:latin typeface="Calibri" pitchFamily="34" charset="0"/>
              </a:rPr>
              <a:t>5.      </a:t>
            </a:r>
            <a:r>
              <a:rPr lang="ru-RU" sz="1500" dirty="0" err="1" smtClean="0">
                <a:latin typeface="Calibri" pitchFamily="34" charset="0"/>
              </a:rPr>
              <a:t>Налаштувати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параметри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виклику</a:t>
            </a:r>
            <a:r>
              <a:rPr lang="ru-RU" sz="1500" dirty="0" smtClean="0">
                <a:latin typeface="Calibri" pitchFamily="34" charset="0"/>
              </a:rPr>
              <a:t> макросу у </a:t>
            </a:r>
            <a:r>
              <a:rPr lang="ru-RU" sz="1500" dirty="0" err="1" smtClean="0">
                <a:latin typeface="Calibri" pitchFamily="34" charset="0"/>
              </a:rPr>
              <a:t>вікні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Параметри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en-US" sz="1500" b="1" dirty="0" smtClean="0">
                <a:latin typeface="Calibri" pitchFamily="34" charset="0"/>
              </a:rPr>
              <a:t>Word</a:t>
            </a:r>
            <a:r>
              <a:rPr lang="en-US" sz="1500" dirty="0" smtClean="0">
                <a:latin typeface="Calibri" pitchFamily="34" charset="0"/>
              </a:rPr>
              <a:t>:</a:t>
            </a:r>
            <a:endParaRPr lang="ru-RU" sz="1500" dirty="0" smtClean="0">
              <a:latin typeface="Calibri" pitchFamily="34" charset="0"/>
            </a:endParaRPr>
          </a:p>
          <a:p>
            <a:pPr marL="361950" lvl="7" indent="180975"/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dirty="0" smtClean="0">
                <a:latin typeface="Calibri" pitchFamily="34" charset="0"/>
              </a:rPr>
              <a:t> в списку </a:t>
            </a:r>
            <a:r>
              <a:rPr lang="ru-RU" sz="1500" b="1" dirty="0" err="1" smtClean="0">
                <a:latin typeface="Calibri" pitchFamily="34" charset="0"/>
              </a:rPr>
              <a:t>Настроювання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панелі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швидкого</a:t>
            </a:r>
            <a:r>
              <a:rPr lang="ru-RU" sz="1500" b="1" dirty="0" smtClean="0">
                <a:latin typeface="Calibri" pitchFamily="34" charset="0"/>
              </a:rPr>
              <a:t> доступу</a:t>
            </a:r>
            <a:r>
              <a:rPr lang="ru-RU" sz="1500" b="1" i="1" dirty="0" smtClean="0">
                <a:latin typeface="Calibri" pitchFamily="34" charset="0"/>
              </a:rPr>
              <a:t>  </a:t>
            </a:r>
            <a:r>
              <a:rPr lang="ru-RU" sz="1500" i="1" dirty="0" smtClean="0">
                <a:latin typeface="Calibri" pitchFamily="34" charset="0"/>
              </a:rPr>
              <a:t>- Для </a:t>
            </a:r>
            <a:r>
              <a:rPr lang="ru-RU" sz="1500" i="1" dirty="0" err="1" smtClean="0">
                <a:latin typeface="Calibri" pitchFamily="34" charset="0"/>
              </a:rPr>
              <a:t>всіх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i="1" dirty="0" err="1" smtClean="0">
                <a:latin typeface="Calibri" pitchFamily="34" charset="0"/>
              </a:rPr>
              <a:t>документів</a:t>
            </a:r>
            <a:r>
              <a:rPr lang="ru-RU" sz="1500" i="1" dirty="0" smtClean="0">
                <a:latin typeface="Calibri" pitchFamily="34" charset="0"/>
              </a:rPr>
              <a:t>.</a:t>
            </a:r>
            <a:endParaRPr lang="ru-RU" sz="1500" dirty="0" smtClean="0">
              <a:latin typeface="Calibri" pitchFamily="34" charset="0"/>
            </a:endParaRPr>
          </a:p>
          <a:p>
            <a:pPr marL="361950" lvl="7" indent="180975"/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dirty="0" smtClean="0">
                <a:latin typeface="Calibri" pitchFamily="34" charset="0"/>
              </a:rPr>
              <a:t> в списку </a:t>
            </a:r>
            <a:r>
              <a:rPr lang="ru-RU" sz="1500" b="1" dirty="0" err="1" smtClean="0">
                <a:latin typeface="Calibri" pitchFamily="34" charset="0"/>
              </a:rPr>
              <a:t>Роздільник</a:t>
            </a:r>
            <a:r>
              <a:rPr lang="ru-RU" sz="1500" dirty="0" smtClean="0">
                <a:latin typeface="Calibri" pitchFamily="34" charset="0"/>
              </a:rPr>
              <a:t> макрос </a:t>
            </a:r>
            <a:r>
              <a:rPr lang="ru-RU" sz="1500" dirty="0" err="1" smtClean="0">
                <a:latin typeface="Calibri" pitchFamily="34" charset="0"/>
              </a:rPr>
              <a:t>з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іменем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en-US" sz="1500" i="1" dirty="0" smtClean="0">
                <a:latin typeface="Calibri" pitchFamily="34" charset="0"/>
              </a:rPr>
              <a:t>Normal</a:t>
            </a:r>
            <a:r>
              <a:rPr lang="ru-RU" sz="1500" i="1" dirty="0" smtClean="0">
                <a:latin typeface="Calibri" pitchFamily="34" charset="0"/>
              </a:rPr>
              <a:t>.</a:t>
            </a:r>
            <a:r>
              <a:rPr lang="en-US" sz="1500" i="1" dirty="0" smtClean="0">
                <a:latin typeface="Calibri" pitchFamily="34" charset="0"/>
              </a:rPr>
              <a:t>NewMacro8.Ho</a:t>
            </a:r>
            <a:r>
              <a:rPr lang="uk-UA" sz="1500" i="1" dirty="0" smtClean="0">
                <a:latin typeface="Calibri" pitchFamily="34" charset="0"/>
              </a:rPr>
              <a:t>в</a:t>
            </a:r>
            <a:r>
              <a:rPr lang="en-US" sz="1500" i="1" dirty="0" smtClean="0">
                <a:latin typeface="Calibri" pitchFamily="34" charset="0"/>
              </a:rPr>
              <a:t>a </a:t>
            </a:r>
            <a:r>
              <a:rPr lang="ru-RU" sz="1500" i="1" dirty="0" err="1" smtClean="0">
                <a:latin typeface="Calibri" pitchFamily="34" charset="0"/>
              </a:rPr>
              <a:t>назва</a:t>
            </a:r>
            <a:r>
              <a:rPr lang="ru-RU" sz="1500" i="1" dirty="0" smtClean="0">
                <a:latin typeface="Calibri" pitchFamily="34" charset="0"/>
              </a:rPr>
              <a:t> </a:t>
            </a:r>
            <a:r>
              <a:rPr lang="ru-RU" sz="1500" i="1" dirty="0" err="1" smtClean="0">
                <a:latin typeface="Calibri" pitchFamily="34" charset="0"/>
              </a:rPr>
              <a:t>школи</a:t>
            </a:r>
            <a:r>
              <a:rPr lang="ru-RU" sz="1500" i="1" dirty="0" smtClean="0">
                <a:latin typeface="Calibri" pitchFamily="34" charset="0"/>
              </a:rPr>
              <a:t>. </a:t>
            </a:r>
          </a:p>
          <a:p>
            <a:pPr marL="361950" lvl="7" indent="180975"/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dirty="0" smtClean="0">
                <a:latin typeface="Calibri" pitchFamily="34" charset="0"/>
              </a:rPr>
              <a:t> кнопку </a:t>
            </a:r>
            <a:r>
              <a:rPr lang="ru-RU" sz="1500" b="1" dirty="0" err="1" smtClean="0">
                <a:latin typeface="Calibri" pitchFamily="34" charset="0"/>
              </a:rPr>
              <a:t>Додати</a:t>
            </a:r>
            <a:r>
              <a:rPr lang="ru-RU" sz="1500" b="1" dirty="0" smtClean="0">
                <a:latin typeface="Calibri" pitchFamily="34" charset="0"/>
              </a:rPr>
              <a:t>.</a:t>
            </a:r>
            <a:r>
              <a:rPr lang="ru-RU" sz="1500" dirty="0" smtClean="0">
                <a:latin typeface="Calibri" pitchFamily="34" charset="0"/>
              </a:rPr>
              <a:t> </a:t>
            </a:r>
          </a:p>
          <a:p>
            <a:pPr marL="361950" lvl="7" indent="180975"/>
            <a:r>
              <a:rPr lang="ru-RU" sz="1500" dirty="0" err="1" smtClean="0">
                <a:latin typeface="Calibri" pitchFamily="34" charset="0"/>
              </a:rPr>
              <a:t>Перемістити</a:t>
            </a:r>
            <a:r>
              <a:rPr lang="ru-RU" sz="1500" dirty="0" smtClean="0">
                <a:latin typeface="Calibri" pitchFamily="34" charset="0"/>
              </a:rPr>
              <a:t> кнопку макросу на перше </a:t>
            </a:r>
            <a:r>
              <a:rPr lang="ru-RU" sz="1500" dirty="0" err="1" smtClean="0">
                <a:latin typeface="Calibri" pitchFamily="34" charset="0"/>
              </a:rPr>
              <a:t>місце</a:t>
            </a:r>
            <a:r>
              <a:rPr lang="ru-RU" sz="1500" dirty="0" smtClean="0">
                <a:latin typeface="Calibri" pitchFamily="34" charset="0"/>
              </a:rPr>
              <a:t> в списку кнопок </a:t>
            </a:r>
            <a:r>
              <a:rPr lang="ru-RU" sz="1500" b="1" dirty="0" err="1" smtClean="0">
                <a:latin typeface="Calibri" pitchFamily="34" charset="0"/>
              </a:rPr>
              <a:t>Панелі</a:t>
            </a:r>
            <a:r>
              <a:rPr lang="ru-RU" sz="1500" b="1" dirty="0" smtClean="0">
                <a:latin typeface="Calibri" pitchFamily="34" charset="0"/>
              </a:rPr>
              <a:t> </a:t>
            </a:r>
            <a:r>
              <a:rPr lang="ru-RU" sz="1500" b="1" dirty="0" err="1" smtClean="0">
                <a:latin typeface="Calibri" pitchFamily="34" charset="0"/>
              </a:rPr>
              <a:t>швидкого</a:t>
            </a:r>
            <a:r>
              <a:rPr lang="ru-RU" sz="1500" b="1" dirty="0" smtClean="0">
                <a:latin typeface="Calibri" pitchFamily="34" charset="0"/>
              </a:rPr>
              <a:t> досту</a:t>
            </a:r>
            <a:r>
              <a:rPr lang="ru-RU" sz="1500" dirty="0" smtClean="0">
                <a:latin typeface="Calibri" pitchFamily="34" charset="0"/>
              </a:rPr>
              <a:t>пу. </a:t>
            </a:r>
          </a:p>
          <a:p>
            <a:pPr marL="361950" lvl="7" indent="180975"/>
            <a:r>
              <a:rPr lang="ru-RU" sz="1500" dirty="0" err="1" smtClean="0">
                <a:latin typeface="Calibri" pitchFamily="34" charset="0"/>
              </a:rPr>
              <a:t>Вибрати</a:t>
            </a:r>
            <a:r>
              <a:rPr lang="ru-RU" sz="1500" dirty="0" smtClean="0">
                <a:latin typeface="Calibri" pitchFamily="34" charset="0"/>
              </a:rPr>
              <a:t> кнопку </a:t>
            </a:r>
            <a:r>
              <a:rPr lang="ru-RU" sz="1500" b="1" dirty="0" err="1" smtClean="0">
                <a:latin typeface="Calibri" pitchFamily="34" charset="0"/>
              </a:rPr>
              <a:t>Змінити</a:t>
            </a:r>
            <a:r>
              <a:rPr lang="ru-RU" sz="1500" dirty="0" smtClean="0">
                <a:latin typeface="Calibri" pitchFamily="34" charset="0"/>
              </a:rPr>
              <a:t> </a:t>
            </a:r>
            <a:r>
              <a:rPr lang="ru-RU" sz="1500" dirty="0" err="1" smtClean="0">
                <a:latin typeface="Calibri" pitchFamily="34" charset="0"/>
              </a:rPr>
              <a:t>і</a:t>
            </a:r>
            <a:r>
              <a:rPr lang="ru-RU" sz="1500" dirty="0" smtClean="0">
                <a:latin typeface="Calibri" pitchFamily="34" charset="0"/>
              </a:rPr>
              <a:t> в списку </a:t>
            </a:r>
            <a:r>
              <a:rPr lang="ru-RU" sz="1500" dirty="0" err="1" smtClean="0">
                <a:latin typeface="Calibri" pitchFamily="34" charset="0"/>
              </a:rPr>
              <a:t>зображень</a:t>
            </a:r>
            <a:r>
              <a:rPr lang="ru-RU" sz="1500" dirty="0" smtClean="0">
                <a:latin typeface="Calibri" pitchFamily="34" charset="0"/>
              </a:rPr>
              <a:t> кнопок </a:t>
            </a:r>
            <a:r>
              <a:rPr lang="ru-RU" sz="1500" dirty="0" err="1" smtClean="0">
                <a:latin typeface="Calibri" pitchFamily="34" charset="0"/>
              </a:rPr>
              <a:t>вибрати</a:t>
            </a:r>
            <a:endParaRPr lang="ru-RU" sz="1500" dirty="0" smtClean="0">
              <a:latin typeface="Calibri" pitchFamily="34" charset="0"/>
            </a:endParaRPr>
          </a:p>
          <a:p>
            <a:pPr marL="361950" lvl="7" indent="180975"/>
            <a:r>
              <a:rPr lang="ru-RU" sz="1400" dirty="0" err="1" smtClean="0"/>
              <a:t>Вибрати</a:t>
            </a:r>
            <a:r>
              <a:rPr lang="ru-RU" sz="1400" dirty="0" smtClean="0"/>
              <a:t> кнопку ОК.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785926"/>
            <a:ext cx="3028572" cy="29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5357826"/>
            <a:ext cx="1905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42844" y="857232"/>
            <a:ext cx="4354544" cy="51717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700" dirty="0" smtClean="0">
                <a:latin typeface="Calibri" pitchFamily="34" charset="0"/>
              </a:rPr>
              <a:t>6. </a:t>
            </a:r>
            <a:r>
              <a:rPr lang="ru-RU" sz="1700" dirty="0" err="1" smtClean="0">
                <a:latin typeface="Calibri" pitchFamily="34" charset="0"/>
              </a:rPr>
              <a:t>Виконати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потрібні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дії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щодо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опрацювання</a:t>
            </a:r>
            <a:r>
              <a:rPr lang="ru-RU" sz="1700" dirty="0" smtClean="0">
                <a:latin typeface="Calibri" pitchFamily="34" charset="0"/>
              </a:rPr>
              <a:t> документа:</a:t>
            </a:r>
          </a:p>
          <a:p>
            <a:pPr marL="180975" lvl="8" indent="180975"/>
            <a:r>
              <a:rPr lang="ru-RU" sz="1700" i="1" dirty="0" err="1" smtClean="0">
                <a:latin typeface="Calibri" pitchFamily="34" charset="0"/>
              </a:rPr>
              <a:t>Виконати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Основне</a:t>
            </a:r>
            <a:r>
              <a:rPr lang="ru-RU" sz="1700" dirty="0" smtClean="0">
                <a:latin typeface="Calibri" pitchFamily="34" charset="0"/>
              </a:rPr>
              <a:t> =&gt; </a:t>
            </a:r>
            <a:r>
              <a:rPr lang="ru-RU" sz="1700" dirty="0" err="1" smtClean="0">
                <a:latin typeface="Calibri" pitchFamily="34" charset="0"/>
              </a:rPr>
              <a:t>Редагування</a:t>
            </a:r>
            <a:r>
              <a:rPr lang="ru-RU" sz="1700" dirty="0" smtClean="0">
                <a:latin typeface="Calibri" pitchFamily="34" charset="0"/>
              </a:rPr>
              <a:t> =&gt; </a:t>
            </a:r>
            <a:r>
              <a:rPr lang="ru-RU" sz="1700" dirty="0" err="1" smtClean="0">
                <a:latin typeface="Calibri" pitchFamily="34" charset="0"/>
              </a:rPr>
              <a:t>Замінити</a:t>
            </a:r>
            <a:r>
              <a:rPr lang="ru-RU" sz="1700" i="1" dirty="0" smtClean="0">
                <a:latin typeface="Calibri" pitchFamily="34" charset="0"/>
              </a:rPr>
              <a:t> </a:t>
            </a:r>
            <a:endParaRPr lang="ru-RU" sz="1700" dirty="0" smtClean="0">
              <a:latin typeface="Calibri" pitchFamily="34" charset="0"/>
            </a:endParaRPr>
          </a:p>
          <a:p>
            <a:pPr marL="180975" lvl="8" indent="180975"/>
            <a:r>
              <a:rPr lang="ru-RU" sz="1700" dirty="0" smtClean="0">
                <a:latin typeface="Calibri" pitchFamily="34" charset="0"/>
              </a:rPr>
              <a:t>У поле </a:t>
            </a:r>
            <a:r>
              <a:rPr lang="ru-RU" sz="1700" dirty="0" err="1" smtClean="0">
                <a:latin typeface="Calibri" pitchFamily="34" charset="0"/>
              </a:rPr>
              <a:t>Знайти</a:t>
            </a:r>
            <a:r>
              <a:rPr lang="ru-RU" sz="1700" dirty="0" smtClean="0">
                <a:latin typeface="Calibri" pitchFamily="34" charset="0"/>
              </a:rPr>
              <a:t> ввести</a:t>
            </a:r>
            <a:r>
              <a:rPr lang="ru-RU" sz="1700" b="1" i="1" dirty="0" smtClean="0">
                <a:latin typeface="Calibri" pitchFamily="34" charset="0"/>
              </a:rPr>
              <a:t> СШ № 2,</a:t>
            </a:r>
            <a:r>
              <a:rPr lang="ru-RU" sz="1700" dirty="0" smtClean="0">
                <a:latin typeface="Calibri" pitchFamily="34" charset="0"/>
              </a:rPr>
              <a:t> у поле </a:t>
            </a:r>
            <a:r>
              <a:rPr lang="ru-RU" sz="1700" dirty="0" err="1" smtClean="0">
                <a:latin typeface="Calibri" pitchFamily="34" charset="0"/>
              </a:rPr>
              <a:t>Замінити</a:t>
            </a:r>
            <a:r>
              <a:rPr lang="ru-RU" sz="1700" dirty="0" smtClean="0">
                <a:latin typeface="Calibri" pitchFamily="34" charset="0"/>
              </a:rPr>
              <a:t> на ввести</a:t>
            </a:r>
            <a:r>
              <a:rPr lang="ru-RU" sz="1700" b="1" i="1" dirty="0" smtClean="0">
                <a:latin typeface="Calibri" pitchFamily="34" charset="0"/>
              </a:rPr>
              <a:t> СЗОШ №8</a:t>
            </a:r>
            <a:endParaRPr lang="ru-RU" sz="1700" dirty="0" smtClean="0">
              <a:latin typeface="Calibri" pitchFamily="34" charset="0"/>
            </a:endParaRPr>
          </a:p>
          <a:p>
            <a:pPr marL="180975" lvl="8" indent="180975"/>
            <a:r>
              <a:rPr lang="ru-RU" sz="1700" i="1" dirty="0" err="1" smtClean="0">
                <a:latin typeface="Calibri" pitchFamily="34" charset="0"/>
              </a:rPr>
              <a:t>Вибрати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Більше</a:t>
            </a:r>
            <a:r>
              <a:rPr lang="ru-RU" sz="1700" dirty="0" smtClean="0">
                <a:latin typeface="Calibri" pitchFamily="34" charset="0"/>
              </a:rPr>
              <a:t> =&gt; Формат =&gt; Шрифт.</a:t>
            </a:r>
          </a:p>
          <a:p>
            <a:pPr marL="180975" lvl="8" indent="180975"/>
            <a:r>
              <a:rPr lang="ru-RU" sz="1700" dirty="0" err="1" smtClean="0">
                <a:latin typeface="Calibri" pitchFamily="34" charset="0"/>
              </a:rPr>
              <a:t>Вибрати</a:t>
            </a:r>
            <a:r>
              <a:rPr lang="ru-RU" sz="1700" dirty="0" smtClean="0">
                <a:latin typeface="Calibri" pitchFamily="34" charset="0"/>
              </a:rPr>
              <a:t> у </a:t>
            </a:r>
            <a:r>
              <a:rPr lang="ru-RU" sz="1700" dirty="0" err="1" smtClean="0">
                <a:latin typeface="Calibri" pitchFamily="34" charset="0"/>
              </a:rPr>
              <a:t>вікні</a:t>
            </a:r>
            <a:r>
              <a:rPr lang="ru-RU" sz="1700" dirty="0" smtClean="0">
                <a:latin typeface="Calibri" pitchFamily="34" charset="0"/>
              </a:rPr>
              <a:t> Шрифт </a:t>
            </a:r>
            <a:r>
              <a:rPr lang="ru-RU" sz="1700" dirty="0" err="1" smtClean="0">
                <a:latin typeface="Calibri" pitchFamily="34" charset="0"/>
              </a:rPr>
              <a:t>потрібні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значення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властивостей</a:t>
            </a:r>
            <a:r>
              <a:rPr lang="ru-RU" sz="1700" dirty="0" smtClean="0">
                <a:latin typeface="Calibri" pitchFamily="34" charset="0"/>
              </a:rPr>
              <a:t>: </a:t>
            </a:r>
            <a:r>
              <a:rPr lang="ru-RU" sz="1700" dirty="0" err="1" smtClean="0">
                <a:latin typeface="Calibri" pitchFamily="34" charset="0"/>
              </a:rPr>
              <a:t>шрифт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en-US" sz="1700" b="1" i="1" dirty="0" smtClean="0">
                <a:latin typeface="Calibri" pitchFamily="34" charset="0"/>
              </a:rPr>
              <a:t>Arial</a:t>
            </a:r>
            <a:r>
              <a:rPr lang="ru-RU" sz="1700" b="1" i="1" dirty="0" smtClean="0">
                <a:latin typeface="Calibri" pitchFamily="34" charset="0"/>
              </a:rPr>
              <a:t>,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розмір</a:t>
            </a:r>
            <a:r>
              <a:rPr lang="ru-RU" sz="1700" b="1" i="1" dirty="0" smtClean="0">
                <a:latin typeface="Calibri" pitchFamily="34" charset="0"/>
              </a:rPr>
              <a:t> 10 </a:t>
            </a:r>
            <a:r>
              <a:rPr lang="ru-RU" sz="1700" b="1" i="1" dirty="0" err="1" smtClean="0">
                <a:latin typeface="Calibri" pitchFamily="34" charset="0"/>
              </a:rPr>
              <a:t>пт</a:t>
            </a:r>
            <a:r>
              <a:rPr lang="ru-RU" sz="1700" dirty="0" smtClean="0">
                <a:latin typeface="Calibri" pitchFamily="34" charset="0"/>
              </a:rPr>
              <a:t>, </a:t>
            </a:r>
            <a:r>
              <a:rPr lang="ru-RU" sz="1700" dirty="0" err="1" smtClean="0">
                <a:latin typeface="Calibri" pitchFamily="34" charset="0"/>
              </a:rPr>
              <a:t>колір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символів</a:t>
            </a:r>
            <a:r>
              <a:rPr lang="ru-RU" sz="1700" b="1" i="1" dirty="0" smtClean="0">
                <a:latin typeface="Calibri" pitchFamily="34" charset="0"/>
              </a:rPr>
              <a:t> </a:t>
            </a:r>
            <a:r>
              <a:rPr lang="ru-RU" sz="1700" b="1" i="1" dirty="0" err="1" smtClean="0">
                <a:latin typeface="Calibri" pitchFamily="34" charset="0"/>
              </a:rPr>
              <a:t>темно-синій</a:t>
            </a:r>
            <a:r>
              <a:rPr lang="ru-RU" sz="1700" b="1" i="1" dirty="0" smtClean="0">
                <a:latin typeface="Calibri" pitchFamily="34" charset="0"/>
              </a:rPr>
              <a:t>.</a:t>
            </a:r>
            <a:endParaRPr lang="ru-RU" sz="1700" dirty="0" smtClean="0">
              <a:latin typeface="Calibri" pitchFamily="34" charset="0"/>
            </a:endParaRPr>
          </a:p>
          <a:p>
            <a:pPr marL="180975" lvl="8" indent="180975"/>
            <a:r>
              <a:rPr lang="ru-RU" sz="1700" dirty="0" err="1" smtClean="0">
                <a:latin typeface="Calibri" pitchFamily="34" charset="0"/>
              </a:rPr>
              <a:t>Вибрати</a:t>
            </a:r>
            <a:r>
              <a:rPr lang="ru-RU" sz="1700" dirty="0" smtClean="0">
                <a:latin typeface="Calibri" pitchFamily="34" charset="0"/>
              </a:rPr>
              <a:t> кнопку </a:t>
            </a:r>
            <a:r>
              <a:rPr lang="ru-RU" sz="1700" dirty="0" err="1" smtClean="0">
                <a:latin typeface="Calibri" pitchFamily="34" charset="0"/>
              </a:rPr>
              <a:t>Замінити</a:t>
            </a:r>
            <a:r>
              <a:rPr lang="ru-RU" sz="1700" dirty="0" smtClean="0">
                <a:latin typeface="Calibri" pitchFamily="34" charset="0"/>
              </a:rPr>
              <a:t> все. </a:t>
            </a:r>
          </a:p>
          <a:p>
            <a:pPr marL="180975" lvl="8" indent="180975"/>
            <a:r>
              <a:rPr lang="ru-RU" sz="1700" i="1" dirty="0" err="1" smtClean="0">
                <a:latin typeface="Calibri" pitchFamily="34" charset="0"/>
              </a:rPr>
              <a:t>Виконати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Розробник</a:t>
            </a:r>
            <a:r>
              <a:rPr lang="ru-RU" sz="1700" dirty="0" smtClean="0">
                <a:latin typeface="Calibri" pitchFamily="34" charset="0"/>
              </a:rPr>
              <a:t> =&gt; Код =&gt; </a:t>
            </a:r>
            <a:r>
              <a:rPr lang="ru-RU" sz="1700" dirty="0" err="1" smtClean="0">
                <a:latin typeface="Calibri" pitchFamily="34" charset="0"/>
              </a:rPr>
              <a:t>Зупинити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запис</a:t>
            </a:r>
            <a:r>
              <a:rPr lang="ru-RU" sz="1700" dirty="0" smtClean="0">
                <a:latin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ru-RU" sz="1700" dirty="0" smtClean="0">
                <a:latin typeface="Calibri" pitchFamily="34" charset="0"/>
              </a:rPr>
              <a:t>Для </a:t>
            </a:r>
            <a:r>
              <a:rPr lang="ru-RU" sz="1700" dirty="0" err="1" smtClean="0">
                <a:latin typeface="Calibri" pitchFamily="34" charset="0"/>
              </a:rPr>
              <a:t>перевірки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роботи</a:t>
            </a:r>
            <a:r>
              <a:rPr lang="ru-RU" sz="1700" dirty="0" smtClean="0">
                <a:latin typeface="Calibri" pitchFamily="34" charset="0"/>
              </a:rPr>
              <a:t> макросу </a:t>
            </a:r>
            <a:r>
              <a:rPr lang="ru-RU" sz="1700" dirty="0" err="1" smtClean="0">
                <a:latin typeface="Calibri" pitchFamily="34" charset="0"/>
              </a:rPr>
              <a:t>слід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відкрити</a:t>
            </a:r>
            <a:r>
              <a:rPr lang="ru-RU" sz="1700" dirty="0" smtClean="0">
                <a:latin typeface="Calibri" pitchFamily="34" charset="0"/>
              </a:rPr>
              <a:t> документ, у </a:t>
            </a:r>
            <a:r>
              <a:rPr lang="ru-RU" sz="1700" dirty="0" err="1" smtClean="0">
                <a:latin typeface="Calibri" pitchFamily="34" charset="0"/>
              </a:rPr>
              <a:t>якому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трапляється</a:t>
            </a:r>
            <a:r>
              <a:rPr lang="ru-RU" sz="1700" dirty="0" smtClean="0">
                <a:latin typeface="Calibri" pitchFamily="34" charset="0"/>
              </a:rPr>
              <a:t> текст</a:t>
            </a:r>
            <a:r>
              <a:rPr lang="ru-RU" sz="1700" i="1" dirty="0" smtClean="0">
                <a:latin typeface="Calibri" pitchFamily="34" charset="0"/>
              </a:rPr>
              <a:t> СШ № 2,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вибрати</a:t>
            </a:r>
            <a:r>
              <a:rPr lang="ru-RU" sz="1700" dirty="0" smtClean="0">
                <a:latin typeface="Calibri" pitchFamily="34" charset="0"/>
              </a:rPr>
              <a:t> на </a:t>
            </a:r>
            <a:r>
              <a:rPr lang="ru-RU" sz="1700" dirty="0" err="1" smtClean="0">
                <a:latin typeface="Calibri" pitchFamily="34" charset="0"/>
              </a:rPr>
              <a:t>Панелі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швидкого</a:t>
            </a:r>
            <a:r>
              <a:rPr lang="ru-RU" sz="1700" dirty="0" smtClean="0">
                <a:latin typeface="Calibri" pitchFamily="34" charset="0"/>
              </a:rPr>
              <a:t> доступу кнопку </a:t>
            </a:r>
            <a:r>
              <a:rPr lang="ru-RU" sz="1700" dirty="0" err="1" smtClean="0">
                <a:latin typeface="Calibri" pitchFamily="34" charset="0"/>
              </a:rPr>
              <a:t>Якщо</a:t>
            </a:r>
            <a:r>
              <a:rPr lang="ru-RU" sz="1700" dirty="0" smtClean="0">
                <a:latin typeface="Calibri" pitchFamily="34" charset="0"/>
              </a:rPr>
              <a:t> макрос створено правильно, то </a:t>
            </a:r>
            <a:r>
              <a:rPr lang="ru-RU" sz="1700" dirty="0" err="1" smtClean="0">
                <a:latin typeface="Calibri" pitchFamily="34" charset="0"/>
              </a:rPr>
              <a:t>всі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старі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назви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школи</a:t>
            </a:r>
            <a:r>
              <a:rPr lang="ru-RU" sz="1700" dirty="0" smtClean="0">
                <a:latin typeface="Calibri" pitchFamily="34" charset="0"/>
              </a:rPr>
              <a:t> в </a:t>
            </a:r>
            <a:r>
              <a:rPr lang="ru-RU" sz="1700" dirty="0" err="1" smtClean="0">
                <a:latin typeface="Calibri" pitchFamily="34" charset="0"/>
              </a:rPr>
              <a:t>документі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будуть</a:t>
            </a:r>
            <a:r>
              <a:rPr lang="ru-RU" sz="1700" dirty="0" smtClean="0">
                <a:latin typeface="Calibri" pitchFamily="34" charset="0"/>
              </a:rPr>
              <a:t> </a:t>
            </a:r>
            <a:r>
              <a:rPr lang="ru-RU" sz="1700" dirty="0" err="1" smtClean="0">
                <a:latin typeface="Calibri" pitchFamily="34" charset="0"/>
              </a:rPr>
              <a:t>замінені</a:t>
            </a:r>
            <a:r>
              <a:rPr lang="ru-RU" sz="1700" dirty="0" smtClean="0">
                <a:latin typeface="Calibri" pitchFamily="34" charset="0"/>
              </a:rPr>
              <a:t> та </a:t>
            </a:r>
            <a:r>
              <a:rPr lang="ru-RU" sz="1700" dirty="0" err="1" smtClean="0">
                <a:latin typeface="Calibri" pitchFamily="34" charset="0"/>
              </a:rPr>
              <a:t>відповідним</a:t>
            </a:r>
            <a:r>
              <a:rPr lang="ru-RU" sz="1700" dirty="0" smtClean="0">
                <a:latin typeface="Calibri" pitchFamily="34" charset="0"/>
              </a:rPr>
              <a:t> чином </a:t>
            </a:r>
            <a:r>
              <a:rPr lang="ru-RU" sz="1700" dirty="0" err="1" smtClean="0">
                <a:latin typeface="Calibri" pitchFamily="34" charset="0"/>
              </a:rPr>
              <a:t>відформатовані</a:t>
            </a:r>
            <a:r>
              <a:rPr lang="ru-RU" dirty="0" smtClean="0">
                <a:latin typeface="Calibri" pitchFamily="34" charset="0"/>
              </a:rPr>
              <a:t>.</a:t>
            </a:r>
            <a:endParaRPr lang="ru-RU" sz="2800" dirty="0" smtClean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1414"/>
            <a:ext cx="4041775" cy="32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286256"/>
            <a:ext cx="1905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14686"/>
            <a:ext cx="3071834" cy="340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Створення документа на </a:t>
            </a:r>
            <a:r>
              <a:rPr lang="uk-UA" dirty="0" smtClean="0"/>
              <a:t>основі </a:t>
            </a:r>
            <a:r>
              <a:rPr lang="uk-UA" dirty="0" smtClean="0"/>
              <a:t>шаблону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15190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85725" indent="276225">
              <a:buNone/>
            </a:pPr>
            <a:r>
              <a:rPr lang="uk-UA" dirty="0" smtClean="0"/>
              <a:t>Шаблон-це відформатований певним чином документ-заготовка, який зберігається в окремому файлі та використовується як основа для створення нових документів певного типу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Шаблон та документ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444294"/>
            <a:ext cx="3929090" cy="3941763"/>
          </a:xfrm>
        </p:spPr>
        <p:txBody>
          <a:bodyPr>
            <a:normAutofit fontScale="92500" lnSpcReduction="20000"/>
          </a:bodyPr>
          <a:lstStyle/>
          <a:p>
            <a:pPr marL="0" indent="447675">
              <a:buNone/>
            </a:pPr>
            <a:r>
              <a:rPr lang="uk-UA" dirty="0" smtClean="0"/>
              <a:t>Основна відмінність між документами і шаблонами полягає в їхньому призначенні: шаблон – це заготовка документа з готовими елементами тексту та оформлення, яка призначена для подальшого заповнення даними, а документ -  це вже підготовлений текст, можливо на основі якогось шаблону.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428736"/>
            <a:ext cx="4929221" cy="387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27058"/>
          </a:xfrm>
        </p:spPr>
        <p:txBody>
          <a:bodyPr/>
          <a:lstStyle/>
          <a:p>
            <a:pPr algn="ctr"/>
            <a:r>
              <a:rPr lang="uk-UA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Шаблони </a:t>
            </a:r>
            <a:endParaRPr lang="ru-RU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444294"/>
            <a:ext cx="4211668" cy="3941763"/>
          </a:xfrm>
        </p:spPr>
        <p:txBody>
          <a:bodyPr/>
          <a:lstStyle/>
          <a:p>
            <a:pPr marL="0" indent="361950">
              <a:buNone/>
            </a:pPr>
            <a:r>
              <a:rPr lang="uk-UA" dirty="0" smtClean="0"/>
              <a:t>Шаблони зберігаються у файлах з розширенням імені </a:t>
            </a:r>
            <a:r>
              <a:rPr lang="en-US" dirty="0" err="1" smtClean="0"/>
              <a:t>dotx</a:t>
            </a:r>
            <a:r>
              <a:rPr lang="en-US" dirty="0" smtClean="0"/>
              <a:t> </a:t>
            </a:r>
            <a:r>
              <a:rPr lang="uk-UA" dirty="0" smtClean="0"/>
              <a:t>та </a:t>
            </a:r>
            <a:r>
              <a:rPr lang="en-US" dirty="0" err="1" smtClean="0"/>
              <a:t>dotm</a:t>
            </a:r>
            <a:r>
              <a:rPr lang="uk-UA" dirty="0" smtClean="0"/>
              <a:t>. Зазвичай вони зберігаються у папці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Programs Files\Microsoft Office\</a:t>
            </a:r>
            <a:r>
              <a:rPr lang="en-US" b="1" dirty="0" err="1" smtClean="0">
                <a:solidFill>
                  <a:srgbClr val="FF0000"/>
                </a:solidFill>
              </a:rPr>
              <a:t>Tenplates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571612"/>
            <a:ext cx="3657600" cy="3643338"/>
          </a:xfrm>
        </p:spPr>
        <p:txBody>
          <a:bodyPr>
            <a:normAutofit fontScale="55000" lnSpcReduction="20000"/>
          </a:bodyPr>
          <a:lstStyle/>
          <a:p>
            <a:pPr marL="0" indent="361950">
              <a:buNone/>
            </a:pPr>
            <a:r>
              <a:rPr lang="ru-RU" b="1" dirty="0" smtClean="0">
                <a:latin typeface="Calibri" pitchFamily="34" charset="0"/>
              </a:rPr>
              <a:t>У текстовому </a:t>
            </a:r>
            <a:r>
              <a:rPr lang="ru-RU" b="1" dirty="0" err="1" smtClean="0">
                <a:latin typeface="Calibri" pitchFamily="34" charset="0"/>
              </a:rPr>
              <a:t>процесорі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Word</a:t>
            </a:r>
            <a:r>
              <a:rPr lang="ru-RU" b="1" dirty="0" smtClean="0">
                <a:latin typeface="Calibri" pitchFamily="34" charset="0"/>
              </a:rPr>
              <a:t> 2007 </a:t>
            </a:r>
            <a:r>
              <a:rPr lang="ru-RU" b="1" dirty="0" err="1" smtClean="0">
                <a:latin typeface="Calibri" pitchFamily="34" charset="0"/>
              </a:rPr>
              <a:t>усі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розподілені</a:t>
            </a:r>
            <a:r>
              <a:rPr lang="ru-RU" b="1" dirty="0" smtClean="0">
                <a:latin typeface="Calibri" pitchFamily="34" charset="0"/>
              </a:rPr>
              <a:t> на три </a:t>
            </a:r>
            <a:r>
              <a:rPr lang="ru-RU" b="1" dirty="0" err="1" smtClean="0">
                <a:latin typeface="Calibri" pitchFamily="34" charset="0"/>
              </a:rPr>
              <a:t>групи</a:t>
            </a:r>
            <a:r>
              <a:rPr lang="ru-RU" b="1" dirty="0" smtClean="0">
                <a:latin typeface="Calibri" pitchFamily="34" charset="0"/>
              </a:rPr>
              <a:t>:</a:t>
            </a:r>
            <a:endParaRPr lang="ru-RU" dirty="0" smtClean="0">
              <a:latin typeface="Calibri" pitchFamily="34" charset="0"/>
            </a:endParaRPr>
          </a:p>
          <a:p>
            <a:pPr marL="180975" indent="180975"/>
            <a:r>
              <a:rPr lang="ru-RU" b="1" i="1" dirty="0" err="1" smtClean="0">
                <a:solidFill>
                  <a:srgbClr val="FF0000"/>
                </a:solidFill>
                <a:latin typeface="Calibri" pitchFamily="34" charset="0"/>
              </a:rPr>
              <a:t>інстальовані</a:t>
            </a: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i="1" dirty="0" smtClean="0">
                <a:latin typeface="Calibri" pitchFamily="34" charset="0"/>
              </a:rPr>
              <a:t>-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документів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певних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типів</a:t>
            </a:r>
            <a:r>
              <a:rPr lang="ru-RU" b="1" dirty="0" smtClean="0">
                <a:latin typeface="Calibri" pitchFamily="34" charset="0"/>
              </a:rPr>
              <a:t> (</a:t>
            </a:r>
            <a:r>
              <a:rPr lang="ru-RU" b="1" dirty="0" err="1" smtClean="0">
                <a:latin typeface="Calibri" pitchFamily="34" charset="0"/>
              </a:rPr>
              <a:t>листів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факсів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звітів</a:t>
            </a:r>
            <a:r>
              <a:rPr lang="ru-RU" b="1" dirty="0" smtClean="0">
                <a:latin typeface="Calibri" pitchFamily="34" charset="0"/>
              </a:rPr>
              <a:t> та </a:t>
            </a:r>
            <a:r>
              <a:rPr lang="ru-RU" b="1" dirty="0" err="1" smtClean="0">
                <a:latin typeface="Calibri" pitchFamily="34" charset="0"/>
              </a:rPr>
              <a:t>ін</a:t>
            </a:r>
            <a:r>
              <a:rPr lang="ru-RU" b="1" dirty="0" smtClean="0">
                <a:latin typeface="Calibri" pitchFamily="34" charset="0"/>
              </a:rPr>
              <a:t>.), </a:t>
            </a:r>
            <a:r>
              <a:rPr lang="ru-RU" b="1" dirty="0" err="1" smtClean="0">
                <a:latin typeface="Calibri" pitchFamily="34" charset="0"/>
              </a:rPr>
              <a:t>які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інстальовані</a:t>
            </a:r>
            <a:r>
              <a:rPr lang="ru-RU" b="1" dirty="0" smtClean="0">
                <a:latin typeface="Calibri" pitchFamily="34" charset="0"/>
              </a:rPr>
              <a:t> на </a:t>
            </a:r>
            <a:r>
              <a:rPr lang="ru-RU" b="1" dirty="0" err="1" smtClean="0">
                <a:latin typeface="Calibri" pitchFamily="34" charset="0"/>
              </a:rPr>
              <a:t>комп'ютері</a:t>
            </a:r>
            <a:r>
              <a:rPr lang="ru-RU" b="1" dirty="0" smtClean="0">
                <a:latin typeface="Calibri" pitchFamily="34" charset="0"/>
              </a:rPr>
              <a:t> у </a:t>
            </a:r>
            <a:r>
              <a:rPr lang="ru-RU" b="1" dirty="0" err="1" smtClean="0">
                <a:latin typeface="Calibri" pitchFamily="34" charset="0"/>
              </a:rPr>
              <a:t>складі</a:t>
            </a:r>
            <a:r>
              <a:rPr lang="ru-RU" b="1" dirty="0" smtClean="0">
                <a:latin typeface="Calibri" pitchFamily="34" charset="0"/>
              </a:rPr>
              <a:t> пакета </a:t>
            </a:r>
            <a:r>
              <a:rPr lang="en-US" b="1" dirty="0" smtClean="0">
                <a:latin typeface="Calibri" pitchFamily="34" charset="0"/>
              </a:rPr>
              <a:t>Microsoft Office</a:t>
            </a:r>
            <a:r>
              <a:rPr lang="ru-RU" b="1" dirty="0" smtClean="0">
                <a:latin typeface="Calibri" pitchFamily="34" charset="0"/>
              </a:rPr>
              <a:t> 2007;</a:t>
            </a:r>
            <a:endParaRPr lang="ru-RU" dirty="0" smtClean="0">
              <a:latin typeface="Calibri" pitchFamily="34" charset="0"/>
            </a:endParaRPr>
          </a:p>
          <a:p>
            <a:pPr marL="180975" indent="180975"/>
            <a:r>
              <a:rPr lang="en-US" b="1" i="1" dirty="0" smtClean="0">
                <a:solidFill>
                  <a:srgbClr val="FF0000"/>
                </a:solidFill>
                <a:latin typeface="Calibri" pitchFamily="34" charset="0"/>
              </a:rPr>
              <a:t>Microsoft Office Online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-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документів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різноманітних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типів</a:t>
            </a:r>
            <a:r>
              <a:rPr lang="ru-RU" b="1" dirty="0" smtClean="0">
                <a:latin typeface="Calibri" pitchFamily="34" charset="0"/>
              </a:rPr>
              <a:t> (</a:t>
            </a:r>
            <a:r>
              <a:rPr lang="ru-RU" b="1" dirty="0" err="1" smtClean="0">
                <a:latin typeface="Calibri" pitchFamily="34" charset="0"/>
              </a:rPr>
              <a:t>вітальних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листівок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візиток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бюлетенів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сертифікатів</a:t>
            </a:r>
            <a:r>
              <a:rPr lang="ru-RU" b="1" dirty="0" smtClean="0">
                <a:latin typeface="Calibri" pitchFamily="34" charset="0"/>
              </a:rPr>
              <a:t>, грамот, </a:t>
            </a:r>
            <a:r>
              <a:rPr lang="ru-RU" b="1" dirty="0" err="1" smtClean="0">
                <a:latin typeface="Calibri" pitchFamily="34" charset="0"/>
              </a:rPr>
              <a:t>запрошень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заяв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календарів</a:t>
            </a:r>
            <a:r>
              <a:rPr lang="ru-RU" b="1" dirty="0" smtClean="0">
                <a:latin typeface="Calibri" pitchFamily="34" charset="0"/>
              </a:rPr>
              <a:t> та </a:t>
            </a:r>
            <a:r>
              <a:rPr lang="ru-RU" b="1" dirty="0" err="1" smtClean="0">
                <a:latin typeface="Calibri" pitchFamily="34" charset="0"/>
              </a:rPr>
              <a:t>ін</a:t>
            </a:r>
            <a:r>
              <a:rPr lang="ru-RU" b="1" dirty="0" smtClean="0">
                <a:latin typeface="Calibri" pitchFamily="34" charset="0"/>
              </a:rPr>
              <a:t>.), </a:t>
            </a:r>
            <a:r>
              <a:rPr lang="ru-RU" b="1" dirty="0" err="1" smtClean="0">
                <a:latin typeface="Calibri" pitchFamily="34" charset="0"/>
              </a:rPr>
              <a:t>які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розташовані</a:t>
            </a:r>
            <a:r>
              <a:rPr lang="ru-RU" b="1" dirty="0" smtClean="0">
                <a:latin typeface="Calibri" pitchFamily="34" charset="0"/>
              </a:rPr>
              <a:t> на </a:t>
            </a:r>
            <a:r>
              <a:rPr lang="ru-RU" b="1" dirty="0" err="1" smtClean="0">
                <a:latin typeface="Calibri" pitchFamily="34" charset="0"/>
              </a:rPr>
              <a:t>веб-сайті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Microsoft Office Online</a:t>
            </a:r>
            <a:r>
              <a:rPr lang="ru-RU" b="1" dirty="0" smtClean="0">
                <a:latin typeface="Calibri" pitchFamily="34" charset="0"/>
              </a:rPr>
              <a:t>;</a:t>
            </a:r>
            <a:endParaRPr lang="ru-RU" dirty="0" smtClean="0">
              <a:latin typeface="Calibri" pitchFamily="34" charset="0"/>
            </a:endParaRPr>
          </a:p>
          <a:p>
            <a:pPr marL="180975" indent="180975"/>
            <a:r>
              <a:rPr lang="ru-RU" b="1" i="1" dirty="0" err="1" smtClean="0">
                <a:solidFill>
                  <a:srgbClr val="FF0000"/>
                </a:solidFill>
                <a:latin typeface="Calibri" pitchFamily="34" charset="0"/>
              </a:rPr>
              <a:t>шаблони</a:t>
            </a: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Calibri" pitchFamily="34" charset="0"/>
              </a:rPr>
              <a:t>користувача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— </a:t>
            </a:r>
            <a:r>
              <a:rPr lang="ru-RU" b="1" dirty="0" err="1" smtClean="0">
                <a:latin typeface="Calibri" pitchFamily="34" charset="0"/>
              </a:rPr>
              <a:t>шаблони</a:t>
            </a:r>
            <a:r>
              <a:rPr lang="ru-RU" b="1" dirty="0" smtClean="0">
                <a:latin typeface="Calibri" pitchFamily="34" charset="0"/>
              </a:rPr>
              <a:t>, </a:t>
            </a:r>
            <a:r>
              <a:rPr lang="ru-RU" b="1" dirty="0" err="1" smtClean="0">
                <a:latin typeface="Calibri" pitchFamily="34" charset="0"/>
              </a:rPr>
              <a:t>які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створені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користувачем</a:t>
            </a:r>
            <a:r>
              <a:rPr lang="ru-RU" b="1" dirty="0" smtClean="0">
                <a:latin typeface="Calibri" pitchFamily="34" charset="0"/>
              </a:rPr>
              <a:t>. </a:t>
            </a:r>
          </a:p>
          <a:p>
            <a:pPr marL="0" lvl="0" indent="361950">
              <a:buNone/>
            </a:pPr>
            <a:r>
              <a:rPr lang="ru-RU" b="1" dirty="0" err="1" smtClean="0">
                <a:latin typeface="Calibri" pitchFamily="34" charset="0"/>
              </a:rPr>
              <a:t>Основним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зі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стандартних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шаблонів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Word</a:t>
            </a:r>
            <a:r>
              <a:rPr lang="ru-RU" b="1" dirty="0" smtClean="0">
                <a:latin typeface="Calibri" pitchFamily="34" charset="0"/>
              </a:rPr>
              <a:t> 2007 </a:t>
            </a:r>
            <a:r>
              <a:rPr lang="ru-RU" b="1" dirty="0" err="1" smtClean="0">
                <a:latin typeface="Calibri" pitchFamily="34" charset="0"/>
              </a:rPr>
              <a:t>є</a:t>
            </a:r>
            <a:r>
              <a:rPr lang="ru-RU" b="1" dirty="0" smtClean="0">
                <a:latin typeface="Calibri" pitchFamily="34" charset="0"/>
              </a:rPr>
              <a:t> шаблон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Calibri" pitchFamily="34" charset="0"/>
              </a:rPr>
              <a:t>Звичайний</a:t>
            </a: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(</a:t>
            </a:r>
            <a:r>
              <a:rPr lang="ru-RU" b="1" dirty="0" err="1" smtClean="0">
                <a:latin typeface="Calibri" pitchFamily="34" charset="0"/>
              </a:rPr>
              <a:t>зберігається</a:t>
            </a:r>
            <a:r>
              <a:rPr lang="ru-RU" b="1" dirty="0" smtClean="0">
                <a:latin typeface="Calibri" pitchFamily="34" charset="0"/>
              </a:rPr>
              <a:t> у </a:t>
            </a:r>
            <a:r>
              <a:rPr lang="ru-RU" b="1" dirty="0" err="1" smtClean="0">
                <a:latin typeface="Calibri" pitchFamily="34" charset="0"/>
              </a:rPr>
              <a:t>файлі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Normal</a:t>
            </a:r>
            <a:r>
              <a:rPr lang="ru-RU" b="1" dirty="0" smtClean="0">
                <a:latin typeface="Calibri" pitchFamily="34" charset="0"/>
              </a:rPr>
              <a:t>.</a:t>
            </a:r>
            <a:r>
              <a:rPr lang="en-US" b="1" dirty="0" err="1" smtClean="0">
                <a:latin typeface="Calibri" pitchFamily="34" charset="0"/>
              </a:rPr>
              <a:t>dotm</a:t>
            </a:r>
            <a:r>
              <a:rPr lang="ru-RU" b="1" dirty="0" smtClean="0">
                <a:latin typeface="Calibri" pitchFamily="34" charset="0"/>
              </a:rPr>
              <a:t>), </a:t>
            </a:r>
            <a:r>
              <a:rPr lang="ru-RU" b="1" dirty="0" err="1" smtClean="0">
                <a:latin typeface="Calibri" pitchFamily="34" charset="0"/>
              </a:rPr>
              <a:t>який</a:t>
            </a:r>
            <a:r>
              <a:rPr lang="ru-RU" b="1" dirty="0" smtClean="0">
                <a:latin typeface="Calibri" pitchFamily="34" charset="0"/>
              </a:rPr>
              <a:t> автоматично </a:t>
            </a:r>
            <a:r>
              <a:rPr lang="ru-RU" b="1" dirty="0" err="1" smtClean="0">
                <a:latin typeface="Calibri" pitchFamily="34" charset="0"/>
              </a:rPr>
              <a:t>відкривається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із</a:t>
            </a:r>
            <a:r>
              <a:rPr lang="ru-RU" b="1" dirty="0" smtClean="0">
                <a:latin typeface="Calibri" pitchFamily="34" charset="0"/>
              </a:rPr>
              <a:t> запуском </a:t>
            </a:r>
            <a:r>
              <a:rPr lang="ru-RU" b="1" dirty="0" err="1" smtClean="0">
                <a:latin typeface="Calibri" pitchFamily="34" charset="0"/>
              </a:rPr>
              <a:t>програми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Word</a:t>
            </a:r>
            <a:r>
              <a:rPr lang="ru-RU" b="1" dirty="0" smtClean="0">
                <a:latin typeface="Calibri" pitchFamily="34" charset="0"/>
              </a:rPr>
              <a:t> 2007 </a:t>
            </a:r>
            <a:r>
              <a:rPr lang="ru-RU" b="1" dirty="0" err="1" smtClean="0">
                <a:latin typeface="Calibri" pitchFamily="34" charset="0"/>
              </a:rPr>
              <a:t>і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b="1" dirty="0" err="1" smtClean="0">
                <a:latin typeface="Calibri" pitchFamily="34" charset="0"/>
              </a:rPr>
              <a:t>встановлює</a:t>
            </a:r>
            <a:r>
              <a:rPr lang="ru-RU" b="1" dirty="0" smtClean="0">
                <a:latin typeface="Calibri" pitchFamily="34" charset="0"/>
              </a:rPr>
              <a:t> за </a:t>
            </a:r>
            <a:r>
              <a:rPr lang="ru-RU" b="1" dirty="0" err="1" smtClean="0">
                <a:latin typeface="Calibri" pitchFamily="34" charset="0"/>
              </a:rPr>
              <a:t>замовчуванням</a:t>
            </a:r>
            <a:r>
              <a:rPr lang="ru-RU" b="1" dirty="0" smtClean="0">
                <a:latin typeface="Calibri" pitchFamily="34" charset="0"/>
              </a:rPr>
              <a:t>  формат </a:t>
            </a:r>
            <a:r>
              <a:rPr lang="ru-RU" b="1" dirty="0" err="1" smtClean="0">
                <a:latin typeface="Calibri" pitchFamily="34" charset="0"/>
              </a:rPr>
              <a:t>об'єктів</a:t>
            </a:r>
            <a:r>
              <a:rPr lang="ru-RU" b="1" dirty="0" smtClean="0">
                <a:latin typeface="Calibri" pitchFamily="34" charset="0"/>
              </a:rPr>
              <a:t> документа .</a:t>
            </a:r>
            <a:endParaRPr lang="ru-RU" dirty="0" smtClean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Значення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властивостей</a:t>
            </a:r>
            <a:r>
              <a:rPr lang="ru-RU" sz="3200" dirty="0" smtClean="0"/>
              <a:t> </a:t>
            </a:r>
            <a:r>
              <a:rPr lang="ru-RU" sz="3200" dirty="0" err="1" smtClean="0"/>
              <a:t>об'єктів</a:t>
            </a:r>
            <a:r>
              <a:rPr lang="ru-RU" sz="3200" dirty="0" smtClean="0"/>
              <a:t> документа в </a:t>
            </a:r>
            <a:r>
              <a:rPr lang="ru-RU" sz="3200" dirty="0" err="1" smtClean="0"/>
              <a:t>шаблоні</a:t>
            </a:r>
            <a:r>
              <a:rPr lang="ru-RU" sz="3200" dirty="0" smtClean="0"/>
              <a:t> </a:t>
            </a:r>
            <a:r>
              <a:rPr lang="en-US" sz="3200" dirty="0" smtClean="0"/>
              <a:t>Normal</a:t>
            </a:r>
            <a:r>
              <a:rPr lang="ru-RU" sz="3200" dirty="0" smtClean="0"/>
              <a:t>.</a:t>
            </a:r>
            <a:r>
              <a:rPr lang="en-US" sz="3200" dirty="0" err="1" smtClean="0"/>
              <a:t>dotm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357694"/>
            <a:ext cx="8229600" cy="142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smtClean="0"/>
              <a:t>Також </a:t>
            </a:r>
            <a:r>
              <a:rPr lang="ru-RU" b="1" dirty="0" err="1" smtClean="0"/>
              <a:t>цей</a:t>
            </a:r>
            <a:r>
              <a:rPr lang="ru-RU" b="1" dirty="0" smtClean="0"/>
              <a:t> шаблон </a:t>
            </a:r>
            <a:r>
              <a:rPr lang="ru-RU" b="1" dirty="0" err="1" smtClean="0"/>
              <a:t>визначає</a:t>
            </a:r>
            <a:r>
              <a:rPr lang="ru-RU" b="1" dirty="0" smtClean="0"/>
              <a:t> </a:t>
            </a:r>
            <a:r>
              <a:rPr lang="ru-RU" b="1" dirty="0" err="1" smtClean="0"/>
              <a:t>стильове</a:t>
            </a:r>
            <a:r>
              <a:rPr lang="ru-RU" b="1" dirty="0" smtClean="0"/>
              <a:t> </a:t>
            </a:r>
            <a:r>
              <a:rPr lang="ru-RU" b="1" dirty="0" err="1" smtClean="0"/>
              <a:t>оформлення</a:t>
            </a:r>
            <a:r>
              <a:rPr lang="ru-RU" b="1" dirty="0" smtClean="0"/>
              <a:t> </a:t>
            </a:r>
            <a:r>
              <a:rPr lang="ru-RU" b="1" dirty="0" err="1" smtClean="0"/>
              <a:t>заголовків</a:t>
            </a:r>
            <a:r>
              <a:rPr lang="ru-RU" b="1" smtClean="0"/>
              <a:t>, списків</a:t>
            </a:r>
            <a:r>
              <a:rPr lang="ru-RU" b="1" dirty="0" smtClean="0"/>
              <a:t>, </a:t>
            </a:r>
            <a:r>
              <a:rPr lang="ru-RU" b="1" dirty="0" err="1" smtClean="0"/>
              <a:t>таблиць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1214422"/>
          <a:ext cx="8858310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5"/>
                <a:gridCol w="3262335"/>
                <a:gridCol w="2952770"/>
              </a:tblGrid>
              <a:tr h="489252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Сторінка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Абзаци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Символи</a:t>
                      </a:r>
                      <a:endParaRPr lang="ru-RU" dirty="0"/>
                    </a:p>
                  </a:txBody>
                  <a:tcPr/>
                </a:tc>
              </a:tr>
              <a:tr h="265402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Орієнтація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аркуша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книжкова</a:t>
                      </a:r>
                      <a:endParaRPr lang="ru-RU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Розмір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аркуша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-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А4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Верхнє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поле -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1,5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Нижнє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поле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-1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Ліве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поле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- 2 см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Праве поле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— 1,5 см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Міжрядковий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одинарний</a:t>
                      </a:r>
                      <a:endParaRPr lang="ru-RU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після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абзацу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-10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пт</a:t>
                      </a:r>
                      <a:endParaRPr lang="ru-RU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Вирівнювання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-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зліва</a:t>
                      </a:r>
                      <a:endParaRPr lang="ru-RU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Відступи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—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відсутні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Шрифт основного тексту - </a:t>
                      </a:r>
                      <a:r>
                        <a:rPr lang="en-US" b="1" i="1" dirty="0" smtClean="0">
                          <a:latin typeface="Calibri" pitchFamily="34" charset="0"/>
                        </a:rPr>
                        <a:t>Calibri</a:t>
                      </a:r>
                      <a:endParaRPr lang="ru-RU" b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Розмір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-11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пт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endParaRPr lang="uk-UA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dirty="0" smtClean="0">
                          <a:latin typeface="Calibri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Колір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–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чорний</a:t>
                      </a:r>
                      <a:endParaRPr lang="ru-RU" b="1" i="1" dirty="0" smtClean="0">
                        <a:latin typeface="Calibri" pitchFamily="34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="1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dirty="0" err="1" smtClean="0">
                          <a:latin typeface="Calibri" pitchFamily="34" charset="0"/>
                        </a:rPr>
                        <a:t>Інтервал</a:t>
                      </a:r>
                      <a:r>
                        <a:rPr lang="ru-RU" b="1" dirty="0" smtClean="0">
                          <a:latin typeface="Calibri" pitchFamily="34" charset="0"/>
                        </a:rPr>
                        <a:t> —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err="1" smtClean="0">
                          <a:latin typeface="Calibri" pitchFamily="34" charset="0"/>
                        </a:rPr>
                        <a:t>звичайний</a:t>
                      </a:r>
                      <a:r>
                        <a:rPr lang="ru-RU" b="1" i="1" dirty="0" smtClean="0">
                          <a:latin typeface="Calibri" pitchFamily="34" charset="0"/>
                        </a:rPr>
                        <a:t> 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pPr algn="ctr"/>
            <a:r>
              <a:rPr lang="uk-UA" dirty="0" smtClean="0"/>
              <a:t>Стандартний шаблон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1857364"/>
            <a:ext cx="4283106" cy="4457387"/>
          </a:xfrm>
        </p:spPr>
        <p:txBody>
          <a:bodyPr>
            <a:normAutofit fontScale="62500" lnSpcReduction="20000"/>
          </a:bodyPr>
          <a:lstStyle/>
          <a:p>
            <a:pPr marL="0" indent="361950">
              <a:buNone/>
            </a:pPr>
            <a:r>
              <a:rPr lang="ru-RU" b="1" dirty="0" err="1" smtClean="0"/>
              <a:t>Ще</a:t>
            </a:r>
            <a:r>
              <a:rPr lang="ru-RU" b="1" dirty="0" smtClean="0"/>
              <a:t> одним </a:t>
            </a:r>
            <a:r>
              <a:rPr lang="ru-RU" b="1" dirty="0" err="1" smtClean="0"/>
              <a:t>зі</a:t>
            </a:r>
            <a:r>
              <a:rPr lang="ru-RU" b="1" dirty="0" smtClean="0"/>
              <a:t> </a:t>
            </a:r>
            <a:r>
              <a:rPr lang="ru-RU" b="1" dirty="0" err="1" smtClean="0"/>
              <a:t>стандартних</a:t>
            </a:r>
            <a:r>
              <a:rPr lang="ru-RU" b="1" dirty="0" smtClean="0"/>
              <a:t> </a:t>
            </a:r>
            <a:r>
              <a:rPr lang="ru-RU" b="1" dirty="0" err="1" smtClean="0"/>
              <a:t>шаблонів</a:t>
            </a:r>
            <a:r>
              <a:rPr lang="ru-RU" b="1" dirty="0" smtClean="0"/>
              <a:t> </a:t>
            </a:r>
            <a:r>
              <a:rPr lang="en-US" b="1" dirty="0" smtClean="0"/>
              <a:t>Word</a:t>
            </a:r>
            <a:r>
              <a:rPr lang="ru-RU" b="1" dirty="0" smtClean="0"/>
              <a:t> 2007 </a:t>
            </a:r>
            <a:r>
              <a:rPr lang="ru-RU" b="1" dirty="0" err="1" smtClean="0"/>
              <a:t>є</a:t>
            </a:r>
            <a:r>
              <a:rPr lang="ru-RU" b="1" dirty="0" smtClean="0"/>
              <a:t>, </a:t>
            </a:r>
            <a:r>
              <a:rPr lang="ru-RU" b="1" dirty="0" err="1" smtClean="0"/>
              <a:t>наприклад</a:t>
            </a:r>
            <a:r>
              <a:rPr lang="ru-RU" b="1" dirty="0" smtClean="0"/>
              <a:t>, шаблон </a:t>
            </a:r>
            <a:r>
              <a:rPr lang="ru-RU" b="1" dirty="0" err="1" smtClean="0">
                <a:solidFill>
                  <a:srgbClr val="FF0000"/>
                </a:solidFill>
              </a:rPr>
              <a:t>Звичайне</a:t>
            </a:r>
            <a:r>
              <a:rPr lang="ru-RU" b="1" dirty="0" smtClean="0">
                <a:solidFill>
                  <a:srgbClr val="FF0000"/>
                </a:solidFill>
              </a:rPr>
              <a:t> резюме </a:t>
            </a:r>
            <a:r>
              <a:rPr lang="ru-RU" b="1" dirty="0" smtClean="0"/>
              <a:t>(файл </a:t>
            </a:r>
            <a:r>
              <a:rPr lang="en-US" b="1" dirty="0" err="1" smtClean="0"/>
              <a:t>MedianResume</a:t>
            </a:r>
            <a:r>
              <a:rPr lang="ru-RU" b="1" dirty="0" smtClean="0"/>
              <a:t>.</a:t>
            </a:r>
            <a:r>
              <a:rPr lang="en-US" b="1" dirty="0" err="1" smtClean="0"/>
              <a:t>dotx</a:t>
            </a:r>
            <a:r>
              <a:rPr lang="ru-RU" b="1" dirty="0" smtClean="0"/>
              <a:t>). </a:t>
            </a:r>
          </a:p>
          <a:p>
            <a:pPr marL="0" indent="361950">
              <a:buNone/>
            </a:pPr>
            <a:r>
              <a:rPr lang="ru-RU" b="1" dirty="0" smtClean="0"/>
              <a:t>Цей шаблон </a:t>
            </a:r>
            <a:r>
              <a:rPr lang="ru-RU" b="1" dirty="0" err="1" smtClean="0"/>
              <a:t>містить</a:t>
            </a:r>
            <a:r>
              <a:rPr lang="ru-RU" b="1" dirty="0" smtClean="0"/>
              <a:t> у </a:t>
            </a:r>
            <a:r>
              <a:rPr lang="ru-RU" b="1" dirty="0" err="1" smtClean="0"/>
              <a:t>документі-заготовці</a:t>
            </a:r>
            <a:r>
              <a:rPr lang="ru-RU" b="1" dirty="0" smtClean="0"/>
              <a:t> </a:t>
            </a:r>
            <a:r>
              <a:rPr lang="ru-RU" b="1" dirty="0" err="1" smtClean="0"/>
              <a:t>кілька</a:t>
            </a:r>
            <a:r>
              <a:rPr lang="ru-RU" b="1" dirty="0" smtClean="0"/>
              <a:t> </a:t>
            </a:r>
            <a:r>
              <a:rPr lang="ru-RU" b="1" dirty="0" err="1" smtClean="0"/>
              <a:t>текстових</a:t>
            </a:r>
            <a:r>
              <a:rPr lang="ru-RU" b="1" dirty="0" smtClean="0"/>
              <a:t> </a:t>
            </a:r>
            <a:r>
              <a:rPr lang="ru-RU" b="1" dirty="0" err="1" smtClean="0"/>
              <a:t>полів</a:t>
            </a:r>
            <a:r>
              <a:rPr lang="ru-RU" b="1" dirty="0" smtClean="0"/>
              <a:t>, </a:t>
            </a:r>
            <a:r>
              <a:rPr lang="ru-RU" b="1" dirty="0" err="1" smtClean="0"/>
              <a:t>у</a:t>
            </a:r>
            <a:r>
              <a:rPr lang="ru-RU" b="1" dirty="0" smtClean="0"/>
              <a:t>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користувач</a:t>
            </a:r>
            <a:r>
              <a:rPr lang="ru-RU" b="1" dirty="0" smtClean="0"/>
              <a:t> вносить </a:t>
            </a:r>
            <a:r>
              <a:rPr lang="ru-RU" b="1" dirty="0" err="1" smtClean="0"/>
              <a:t>дані</a:t>
            </a:r>
            <a:r>
              <a:rPr lang="ru-RU" b="1" dirty="0" smtClean="0"/>
              <a:t> про себе: </a:t>
            </a:r>
            <a:r>
              <a:rPr lang="ru-RU" b="1" dirty="0" err="1" smtClean="0"/>
              <a:t>ім'я</a:t>
            </a:r>
            <a:r>
              <a:rPr lang="ru-RU" b="1" dirty="0" smtClean="0"/>
              <a:t> та </a:t>
            </a:r>
            <a:r>
              <a:rPr lang="ru-RU" b="1" dirty="0" err="1" smtClean="0"/>
              <a:t>прізвище</a:t>
            </a:r>
            <a:r>
              <a:rPr lang="ru-RU" b="1" dirty="0" smtClean="0"/>
              <a:t>, </a:t>
            </a:r>
            <a:r>
              <a:rPr lang="ru-RU" b="1" dirty="0" err="1" smtClean="0"/>
              <a:t>контактну</a:t>
            </a:r>
            <a:r>
              <a:rPr lang="ru-RU" b="1" dirty="0" smtClean="0"/>
              <a:t> </a:t>
            </a:r>
            <a:r>
              <a:rPr lang="ru-RU" b="1" dirty="0" err="1" smtClean="0"/>
              <a:t>інформацію</a:t>
            </a:r>
            <a:r>
              <a:rPr lang="ru-RU" b="1" dirty="0" smtClean="0"/>
              <a:t>, </a:t>
            </a:r>
            <a:r>
              <a:rPr lang="ru-RU" b="1" dirty="0" err="1" smtClean="0"/>
              <a:t>відомості</a:t>
            </a:r>
            <a:r>
              <a:rPr lang="ru-RU" b="1" dirty="0" smtClean="0"/>
              <a:t> про </a:t>
            </a:r>
            <a:r>
              <a:rPr lang="ru-RU" b="1" dirty="0" err="1" smtClean="0"/>
              <a:t>освіту</a:t>
            </a:r>
            <a:r>
              <a:rPr lang="ru-RU" b="1" dirty="0" smtClean="0"/>
              <a:t>, </a:t>
            </a:r>
            <a:r>
              <a:rPr lang="ru-RU" b="1" dirty="0" err="1" smtClean="0"/>
              <a:t>місце</a:t>
            </a:r>
            <a:r>
              <a:rPr lang="ru-RU" b="1" dirty="0" smtClean="0"/>
              <a:t> </a:t>
            </a:r>
            <a:r>
              <a:rPr lang="ru-RU" b="1" dirty="0" err="1" smtClean="0"/>
              <a:t>роботи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r>
              <a:rPr lang="ru-RU" b="1" dirty="0" smtClean="0"/>
              <a:t>. </a:t>
            </a:r>
          </a:p>
          <a:p>
            <a:pPr marL="0" indent="361950">
              <a:buNone/>
            </a:pPr>
            <a:r>
              <a:rPr lang="ru-RU" b="1" dirty="0" err="1" smtClean="0"/>
              <a:t>Вставлену</a:t>
            </a:r>
            <a:r>
              <a:rPr lang="ru-RU" b="1" dirty="0" smtClean="0"/>
              <a:t> </a:t>
            </a:r>
            <a:r>
              <a:rPr lang="ru-RU" b="1" dirty="0" err="1" smtClean="0"/>
              <a:t>фотографію</a:t>
            </a:r>
            <a:r>
              <a:rPr lang="ru-RU" b="1" dirty="0" smtClean="0"/>
              <a:t> </a:t>
            </a:r>
            <a:r>
              <a:rPr lang="ru-RU" b="1" dirty="0" err="1" smtClean="0"/>
              <a:t>замінює</a:t>
            </a:r>
            <a:r>
              <a:rPr lang="ru-RU" b="1" dirty="0" smtClean="0"/>
              <a:t> на </a:t>
            </a:r>
            <a:r>
              <a:rPr lang="ru-RU" b="1" dirty="0" err="1" smtClean="0"/>
              <a:t>власну</a:t>
            </a:r>
            <a:r>
              <a:rPr lang="ru-RU" b="1" dirty="0" smtClean="0"/>
              <a:t>. Дату </a:t>
            </a:r>
            <a:r>
              <a:rPr lang="ru-RU" b="1" dirty="0" err="1" smtClean="0"/>
              <a:t>можна</a:t>
            </a:r>
            <a:r>
              <a:rPr lang="ru-RU" b="1" dirty="0" smtClean="0"/>
              <a:t> </a:t>
            </a:r>
            <a:r>
              <a:rPr lang="ru-RU" b="1" dirty="0" err="1" smtClean="0"/>
              <a:t>вибрати</a:t>
            </a:r>
            <a:r>
              <a:rPr lang="ru-RU" b="1" dirty="0" smtClean="0"/>
              <a:t> в </a:t>
            </a:r>
            <a:r>
              <a:rPr lang="ru-RU" b="1" dirty="0" err="1" smtClean="0"/>
              <a:t>календарі</a:t>
            </a:r>
            <a:r>
              <a:rPr lang="ru-RU" b="1" dirty="0" smtClean="0"/>
              <a:t>, </a:t>
            </a:r>
            <a:r>
              <a:rPr lang="ru-RU" b="1" dirty="0" err="1" smtClean="0"/>
              <a:t>який</a:t>
            </a:r>
            <a:r>
              <a:rPr lang="ru-RU" b="1" dirty="0" smtClean="0"/>
              <a:t> </a:t>
            </a:r>
            <a:r>
              <a:rPr lang="ru-RU" b="1" dirty="0" err="1" smtClean="0"/>
              <a:t>відкривається</a:t>
            </a:r>
            <a:r>
              <a:rPr lang="ru-RU" b="1" dirty="0" smtClean="0"/>
              <a:t> </a:t>
            </a:r>
            <a:r>
              <a:rPr lang="ru-RU" b="1" dirty="0" err="1" smtClean="0"/>
              <a:t>під</a:t>
            </a:r>
            <a:r>
              <a:rPr lang="ru-RU" b="1" dirty="0" smtClean="0"/>
              <a:t> час </a:t>
            </a:r>
            <a:r>
              <a:rPr lang="ru-RU" b="1" dirty="0" err="1" smtClean="0"/>
              <a:t>вибору</a:t>
            </a:r>
            <a:r>
              <a:rPr lang="ru-RU" b="1" dirty="0" smtClean="0"/>
              <a:t> </a:t>
            </a:r>
            <a:r>
              <a:rPr lang="ru-RU" b="1" dirty="0" err="1" smtClean="0"/>
              <a:t>зазначеного</a:t>
            </a:r>
            <a:r>
              <a:rPr lang="ru-RU" b="1" dirty="0" smtClean="0"/>
              <a:t> поля. </a:t>
            </a:r>
            <a:r>
              <a:rPr lang="ru-RU" b="1" dirty="0" err="1" smtClean="0"/>
              <a:t>Кожна</a:t>
            </a:r>
            <a:r>
              <a:rPr lang="ru-RU" b="1" dirty="0" smtClean="0"/>
              <a:t> структурна </a:t>
            </a:r>
            <a:r>
              <a:rPr lang="ru-RU" b="1" dirty="0" err="1" smtClean="0"/>
              <a:t>частина</a:t>
            </a:r>
            <a:r>
              <a:rPr lang="ru-RU" b="1" dirty="0" smtClean="0"/>
              <a:t> документа </a:t>
            </a:r>
            <a:r>
              <a:rPr lang="ru-RU" b="1" dirty="0" err="1" smtClean="0"/>
              <a:t>вже</a:t>
            </a:r>
            <a:r>
              <a:rPr lang="ru-RU" b="1" dirty="0" smtClean="0"/>
              <a:t> </a:t>
            </a:r>
            <a:r>
              <a:rPr lang="ru-RU" b="1" dirty="0" err="1" smtClean="0"/>
              <a:t>відформатована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розміщена</a:t>
            </a:r>
            <a:r>
              <a:rPr lang="ru-RU" b="1" dirty="0" smtClean="0"/>
              <a:t> в </a:t>
            </a:r>
            <a:r>
              <a:rPr lang="ru-RU" b="1" dirty="0" err="1" smtClean="0"/>
              <a:t>тексті</a:t>
            </a:r>
            <a:r>
              <a:rPr lang="ru-RU" b="1" dirty="0" smtClean="0"/>
              <a:t> </a:t>
            </a:r>
            <a:r>
              <a:rPr lang="ru-RU" b="1" dirty="0" err="1" smtClean="0"/>
              <a:t>відповідним</a:t>
            </a:r>
            <a:r>
              <a:rPr lang="ru-RU" b="1" dirty="0" smtClean="0"/>
              <a:t> чином. </a:t>
            </a:r>
          </a:p>
          <a:p>
            <a:pPr marL="0" indent="361950">
              <a:buNone/>
            </a:pPr>
            <a:r>
              <a:rPr lang="ru-RU" b="1" dirty="0" err="1" smtClean="0"/>
              <a:t>Використовуючи</a:t>
            </a:r>
            <a:r>
              <a:rPr lang="ru-RU" b="1" dirty="0" smtClean="0"/>
              <a:t> </a:t>
            </a:r>
            <a:r>
              <a:rPr lang="ru-RU" b="1" dirty="0" err="1" smtClean="0"/>
              <a:t>цей</a:t>
            </a:r>
            <a:r>
              <a:rPr lang="ru-RU" b="1" dirty="0" smtClean="0"/>
              <a:t> шаблон, </a:t>
            </a:r>
            <a:r>
              <a:rPr lang="ru-RU" b="1" dirty="0" err="1" smtClean="0"/>
              <a:t>можна</a:t>
            </a:r>
            <a:r>
              <a:rPr lang="ru-RU" b="1" dirty="0" smtClean="0"/>
              <a:t> </a:t>
            </a:r>
            <a:r>
              <a:rPr lang="ru-RU" b="1" dirty="0" err="1" smtClean="0"/>
              <a:t>швидко</a:t>
            </a:r>
            <a:r>
              <a:rPr lang="ru-RU" b="1" dirty="0" smtClean="0"/>
              <a:t> </a:t>
            </a:r>
            <a:r>
              <a:rPr lang="ru-RU" b="1" dirty="0" err="1" smtClean="0"/>
              <a:t>підготувати</a:t>
            </a:r>
            <a:r>
              <a:rPr lang="ru-RU" b="1" dirty="0" smtClean="0"/>
              <a:t> </a:t>
            </a:r>
            <a:r>
              <a:rPr lang="ru-RU" b="1" dirty="0" err="1" smtClean="0"/>
              <a:t>власне</a:t>
            </a:r>
            <a:r>
              <a:rPr lang="ru-RU" b="1" dirty="0" smtClean="0"/>
              <a:t> резюме.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14488"/>
            <a:ext cx="3714776" cy="46196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4357686" y="928670"/>
            <a:ext cx="4429156" cy="762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Шаблон  </a:t>
            </a:r>
            <a:r>
              <a:rPr lang="ru-RU" b="1" dirty="0" err="1" smtClean="0">
                <a:solidFill>
                  <a:srgbClr val="FF0000"/>
                </a:solidFill>
              </a:rPr>
              <a:t>Звичайне</a:t>
            </a:r>
            <a:r>
              <a:rPr lang="ru-RU" b="1" dirty="0" smtClean="0">
                <a:solidFill>
                  <a:srgbClr val="FF0000"/>
                </a:solidFill>
              </a:rPr>
              <a:t> резюме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документів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інстальованих</a:t>
            </a:r>
            <a:r>
              <a:rPr lang="ru-RU" dirty="0" smtClean="0"/>
              <a:t> </a:t>
            </a:r>
            <a:r>
              <a:rPr lang="ru-RU" dirty="0" err="1" smtClean="0"/>
              <a:t>шаблонів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2214554"/>
            <a:ext cx="4283106" cy="4286280"/>
          </a:xfrm>
        </p:spPr>
        <p:txBody>
          <a:bodyPr>
            <a:normAutofit fontScale="47500" lnSpcReduction="20000"/>
          </a:bodyPr>
          <a:lstStyle/>
          <a:p>
            <a:pPr marL="0" indent="361950">
              <a:buNone/>
            </a:pPr>
            <a:r>
              <a:rPr lang="ru-RU" sz="3200" b="1" dirty="0" smtClean="0">
                <a:latin typeface="Calibri" pitchFamily="34" charset="0"/>
              </a:rPr>
              <a:t>Для </a:t>
            </a:r>
            <a:r>
              <a:rPr lang="ru-RU" sz="3200" b="1" dirty="0" err="1" smtClean="0">
                <a:latin typeface="Calibri" pitchFamily="34" charset="0"/>
              </a:rPr>
              <a:t>створення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документів</a:t>
            </a:r>
            <a:r>
              <a:rPr lang="ru-RU" sz="3200" b="1" dirty="0" smtClean="0">
                <a:latin typeface="Calibri" pitchFamily="34" charset="0"/>
              </a:rPr>
              <a:t> на </a:t>
            </a:r>
            <a:r>
              <a:rPr lang="ru-RU" sz="3200" b="1" dirty="0" err="1" smtClean="0">
                <a:latin typeface="Calibri" pitchFamily="34" charset="0"/>
              </a:rPr>
              <a:t>основі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інстальованих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шаблонів</a:t>
            </a:r>
            <a:r>
              <a:rPr lang="ru-RU" sz="3200" b="1" dirty="0" smtClean="0">
                <a:latin typeface="Calibri" pitchFamily="34" charset="0"/>
              </a:rPr>
              <a:t> у текстовому </a:t>
            </a:r>
            <a:r>
              <a:rPr lang="ru-RU" sz="3200" b="1" dirty="0" err="1" smtClean="0">
                <a:latin typeface="Calibri" pitchFamily="34" charset="0"/>
              </a:rPr>
              <a:t>процесорі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en-US" sz="3200" b="1" dirty="0" smtClean="0">
                <a:latin typeface="Calibri" pitchFamily="34" charset="0"/>
              </a:rPr>
              <a:t>Word</a:t>
            </a:r>
            <a:r>
              <a:rPr lang="ru-RU" sz="3200" b="1" dirty="0" smtClean="0">
                <a:latin typeface="Calibri" pitchFamily="34" charset="0"/>
              </a:rPr>
              <a:t> 2007 </a:t>
            </a:r>
            <a:r>
              <a:rPr lang="ru-RU" sz="3200" b="1" dirty="0" err="1" smtClean="0">
                <a:latin typeface="Calibri" pitchFamily="34" charset="0"/>
              </a:rPr>
              <a:t>потрібно</a:t>
            </a:r>
            <a:r>
              <a:rPr lang="ru-RU" sz="3200" b="1" dirty="0" smtClean="0">
                <a:latin typeface="Calibri" pitchFamily="34" charset="0"/>
              </a:rPr>
              <a:t>:</a:t>
            </a:r>
          </a:p>
          <a:p>
            <a:pPr marL="0" indent="361950">
              <a:buNone/>
            </a:pP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Відкрити</a:t>
            </a:r>
            <a:r>
              <a:rPr lang="ru-RU" sz="3200" b="1" dirty="0" smtClean="0">
                <a:latin typeface="Calibri" pitchFamily="34" charset="0"/>
              </a:rPr>
              <a:t> Головне меню </a:t>
            </a:r>
            <a:r>
              <a:rPr lang="ru-RU" sz="3200" b="1" dirty="0" err="1" smtClean="0">
                <a:latin typeface="Calibri" pitchFamily="34" charset="0"/>
              </a:rPr>
              <a:t>програми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вибором</a:t>
            </a:r>
            <a:r>
              <a:rPr lang="ru-RU" sz="3200" b="1" dirty="0" smtClean="0">
                <a:latin typeface="Calibri" pitchFamily="34" charset="0"/>
              </a:rPr>
              <a:t> кнопки </a:t>
            </a:r>
            <a:r>
              <a:rPr lang="en-US" sz="3200" b="1" dirty="0" smtClean="0">
                <a:latin typeface="Calibri" pitchFamily="34" charset="0"/>
              </a:rPr>
              <a:t>Office</a:t>
            </a:r>
            <a:r>
              <a:rPr lang="ru-RU" sz="3200" b="1" dirty="0" smtClean="0">
                <a:latin typeface="Calibri" pitchFamily="34" charset="0"/>
              </a:rPr>
              <a:t>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Вибрати</a:t>
            </a:r>
            <a:r>
              <a:rPr lang="ru-RU" sz="3200" b="1" dirty="0" smtClean="0">
                <a:latin typeface="Calibri" pitchFamily="34" charset="0"/>
              </a:rPr>
              <a:t> команду </a:t>
            </a:r>
            <a:r>
              <a:rPr lang="ru-RU" sz="3200" b="1" dirty="0" err="1" smtClean="0">
                <a:latin typeface="Calibri" pitchFamily="34" charset="0"/>
              </a:rPr>
              <a:t>Створити</a:t>
            </a:r>
            <a:r>
              <a:rPr lang="ru-RU" sz="3200" b="1" dirty="0" smtClean="0">
                <a:latin typeface="Calibri" pitchFamily="34" charset="0"/>
              </a:rPr>
              <a:t>, </a:t>
            </a:r>
            <a:r>
              <a:rPr lang="ru-RU" sz="3200" b="1" dirty="0" err="1" smtClean="0">
                <a:latin typeface="Calibri" pitchFamily="34" charset="0"/>
              </a:rPr>
              <a:t>що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відкриває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діалогове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вікно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Створення</a:t>
            </a:r>
            <a:r>
              <a:rPr lang="ru-RU" sz="3200" b="1" dirty="0" smtClean="0">
                <a:latin typeface="Calibri" pitchFamily="34" charset="0"/>
              </a:rPr>
              <a:t> документа.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Вибрати</a:t>
            </a:r>
            <a:r>
              <a:rPr lang="ru-RU" sz="3200" b="1" dirty="0" smtClean="0">
                <a:latin typeface="Calibri" pitchFamily="34" charset="0"/>
              </a:rPr>
              <a:t> в списку </a:t>
            </a:r>
            <a:r>
              <a:rPr lang="ru-RU" sz="3200" b="1" dirty="0" err="1" smtClean="0">
                <a:latin typeface="Calibri" pitchFamily="34" charset="0"/>
              </a:rPr>
              <a:t>зліва</a:t>
            </a:r>
            <a:r>
              <a:rPr lang="ru-RU" sz="3200" b="1" dirty="0" smtClean="0">
                <a:latin typeface="Calibri" pitchFamily="34" charset="0"/>
              </a:rPr>
              <a:t> в </a:t>
            </a:r>
            <a:r>
              <a:rPr lang="ru-RU" sz="3200" b="1" dirty="0" err="1" smtClean="0">
                <a:latin typeface="Calibri" pitchFamily="34" charset="0"/>
              </a:rPr>
              <a:t>розділі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Шаблони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потрібну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групу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шаблонів</a:t>
            </a:r>
            <a:r>
              <a:rPr lang="ru-RU" sz="3200" b="1" dirty="0" smtClean="0">
                <a:latin typeface="Calibri" pitchFamily="34" charset="0"/>
              </a:rPr>
              <a:t> - </a:t>
            </a:r>
            <a:r>
              <a:rPr lang="ru-RU" sz="3200" b="1" dirty="0" err="1" smtClean="0">
                <a:latin typeface="Calibri" pitchFamily="34" charset="0"/>
              </a:rPr>
              <a:t>Інстальовані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шаблони</a:t>
            </a:r>
            <a:r>
              <a:rPr lang="ru-RU" sz="3200" b="1" dirty="0" smtClean="0">
                <a:latin typeface="Calibri" pitchFamily="34" charset="0"/>
              </a:rPr>
              <a:t>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Вибрати</a:t>
            </a:r>
            <a:r>
              <a:rPr lang="ru-RU" sz="3200" b="1" dirty="0" smtClean="0">
                <a:latin typeface="Calibri" pitchFamily="34" charset="0"/>
              </a:rPr>
              <a:t> в списку </a:t>
            </a:r>
            <a:r>
              <a:rPr lang="ru-RU" sz="3200" b="1" dirty="0" err="1" smtClean="0">
                <a:latin typeface="Calibri" pitchFamily="34" charset="0"/>
              </a:rPr>
              <a:t>шаблонів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потрібний</a:t>
            </a:r>
            <a:r>
              <a:rPr lang="ru-RU" sz="3200" b="1" dirty="0" smtClean="0">
                <a:latin typeface="Calibri" pitchFamily="34" charset="0"/>
              </a:rPr>
              <a:t> (</a:t>
            </a:r>
            <a:r>
              <a:rPr lang="ru-RU" sz="3200" b="1" dirty="0" err="1" smtClean="0">
                <a:latin typeface="Calibri" pitchFamily="34" charset="0"/>
              </a:rPr>
              <a:t>наприклад</a:t>
            </a:r>
            <a:r>
              <a:rPr lang="ru-RU" sz="3200" b="1" dirty="0" smtClean="0">
                <a:latin typeface="Calibri" pitchFamily="34" charset="0"/>
              </a:rPr>
              <a:t>, </a:t>
            </a:r>
            <a:r>
              <a:rPr lang="ru-RU" sz="3200" b="1" dirty="0" err="1" smtClean="0">
                <a:latin typeface="Calibri" pitchFamily="34" charset="0"/>
              </a:rPr>
              <a:t>Звичайне</a:t>
            </a:r>
            <a:r>
              <a:rPr lang="ru-RU" sz="3200" b="1" dirty="0" smtClean="0">
                <a:latin typeface="Calibri" pitchFamily="34" charset="0"/>
              </a:rPr>
              <a:t> резюме).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Переглянути</a:t>
            </a:r>
            <a:r>
              <a:rPr lang="ru-RU" sz="3200" b="1" dirty="0" smtClean="0">
                <a:latin typeface="Calibri" pitchFamily="34" charset="0"/>
              </a:rPr>
              <a:t> структуру та </a:t>
            </a:r>
            <a:r>
              <a:rPr lang="ru-RU" sz="3200" b="1" dirty="0" err="1" smtClean="0">
                <a:latin typeface="Calibri" pitchFamily="34" charset="0"/>
              </a:rPr>
              <a:t>зовнішній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вигляд</a:t>
            </a:r>
            <a:r>
              <a:rPr lang="ru-RU" sz="3200" b="1" dirty="0" smtClean="0">
                <a:latin typeface="Calibri" pitchFamily="34" charset="0"/>
              </a:rPr>
              <a:t> шаблону в </a:t>
            </a:r>
            <a:r>
              <a:rPr lang="ru-RU" sz="3200" b="1" dirty="0" err="1" smtClean="0">
                <a:latin typeface="Calibri" pitchFamily="34" charset="0"/>
              </a:rPr>
              <a:t>полі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зразків</a:t>
            </a:r>
            <a:r>
              <a:rPr lang="ru-RU" sz="3200" b="1" dirty="0" smtClean="0">
                <a:latin typeface="Calibri" pitchFamily="34" charset="0"/>
              </a:rPr>
              <a:t> (справа у </a:t>
            </a:r>
            <a:r>
              <a:rPr lang="ru-RU" sz="3200" b="1" dirty="0" err="1" smtClean="0">
                <a:latin typeface="Calibri" pitchFamily="34" charset="0"/>
              </a:rPr>
              <a:t>вікні</a:t>
            </a:r>
            <a:r>
              <a:rPr lang="ru-RU" sz="3200" b="1" dirty="0" smtClean="0">
                <a:latin typeface="Calibri" pitchFamily="34" charset="0"/>
              </a:rPr>
              <a:t>).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Вибрати</a:t>
            </a:r>
            <a:r>
              <a:rPr lang="ru-RU" sz="3200" b="1" dirty="0" smtClean="0">
                <a:latin typeface="Calibri" pitchFamily="34" charset="0"/>
              </a:rPr>
              <a:t> в </a:t>
            </a:r>
            <a:r>
              <a:rPr lang="ru-RU" sz="3200" b="1" dirty="0" err="1" smtClean="0">
                <a:latin typeface="Calibri" pitchFamily="34" charset="0"/>
              </a:rPr>
              <a:t>нижній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частині</a:t>
            </a:r>
            <a:r>
              <a:rPr lang="ru-RU" sz="3200" b="1" dirty="0" smtClean="0">
                <a:latin typeface="Calibri" pitchFamily="34" charset="0"/>
              </a:rPr>
              <a:t> поля </a:t>
            </a:r>
            <a:r>
              <a:rPr lang="ru-RU" sz="3200" b="1" dirty="0" err="1" smtClean="0">
                <a:latin typeface="Calibri" pitchFamily="34" charset="0"/>
              </a:rPr>
              <a:t>зразків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перемикач</a:t>
            </a:r>
            <a:r>
              <a:rPr lang="ru-RU" sz="3200" b="1" dirty="0" smtClean="0">
                <a:latin typeface="Calibri" pitchFamily="34" charset="0"/>
              </a:rPr>
              <a:t> Документ.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Вибрати</a:t>
            </a:r>
            <a:r>
              <a:rPr lang="ru-RU" sz="3200" b="1" dirty="0" smtClean="0">
                <a:latin typeface="Calibri" pitchFamily="34" charset="0"/>
              </a:rPr>
              <a:t> кнопку </a:t>
            </a:r>
            <a:r>
              <a:rPr lang="ru-RU" sz="3200" b="1" dirty="0" err="1" smtClean="0">
                <a:latin typeface="Calibri" pitchFamily="34" charset="0"/>
              </a:rPr>
              <a:t>Створити</a:t>
            </a:r>
            <a:r>
              <a:rPr lang="ru-RU" sz="3200" b="1" dirty="0" smtClean="0">
                <a:latin typeface="Calibri" pitchFamily="34" charset="0"/>
              </a:rPr>
              <a:t>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Заповнити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запропоновані</a:t>
            </a:r>
            <a:r>
              <a:rPr lang="ru-RU" sz="3200" b="1" dirty="0" smtClean="0">
                <a:latin typeface="Calibri" pitchFamily="34" charset="0"/>
              </a:rPr>
              <a:t> поля </a:t>
            </a:r>
            <a:r>
              <a:rPr lang="ru-RU" sz="3200" b="1" dirty="0" err="1" smtClean="0">
                <a:latin typeface="Calibri" pitchFamily="34" charset="0"/>
              </a:rPr>
              <a:t>потрібними</a:t>
            </a:r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err="1" smtClean="0">
                <a:latin typeface="Calibri" pitchFamily="34" charset="0"/>
              </a:rPr>
              <a:t>даними</a:t>
            </a:r>
            <a:r>
              <a:rPr lang="ru-RU" sz="3200" b="1" dirty="0" smtClean="0">
                <a:latin typeface="Calibri" pitchFamily="34" charset="0"/>
              </a:rPr>
              <a:t>.</a:t>
            </a:r>
            <a:endParaRPr lang="ru-RU" sz="3200" dirty="0" smtClean="0">
              <a:latin typeface="Calibri" pitchFamily="34" charset="0"/>
            </a:endParaRPr>
          </a:p>
          <a:p>
            <a:pPr marL="0" lvl="1" indent="361950">
              <a:buFont typeface="+mj-lt"/>
              <a:buAutoNum type="arabicPeriod"/>
            </a:pPr>
            <a:r>
              <a:rPr lang="ru-RU" sz="3200" b="1" dirty="0" err="1" smtClean="0">
                <a:latin typeface="Calibri" pitchFamily="34" charset="0"/>
              </a:rPr>
              <a:t>Зберегти</a:t>
            </a:r>
            <a:r>
              <a:rPr lang="ru-RU" sz="3200" b="1" dirty="0" smtClean="0">
                <a:latin typeface="Calibri" pitchFamily="34" charset="0"/>
              </a:rPr>
              <a:t> документ.</a:t>
            </a:r>
            <a:endParaRPr lang="ru-RU" sz="3200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456145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428596" y="1357298"/>
            <a:ext cx="3657600" cy="658368"/>
          </a:xfrm>
        </p:spPr>
        <p:txBody>
          <a:bodyPr/>
          <a:lstStyle/>
          <a:p>
            <a:pPr algn="ctr"/>
            <a:r>
              <a:rPr lang="uk-UA" dirty="0" smtClean="0"/>
              <a:t>Інстальовані шаблони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>
                <a:latin typeface="Calibri" pitchFamily="34" charset="0"/>
              </a:rPr>
              <a:t>Шаблони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 err="1" smtClean="0">
                <a:latin typeface="Calibri" pitchFamily="34" charset="0"/>
              </a:rPr>
              <a:t>які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 err="1" smtClean="0">
                <a:latin typeface="Calibri" pitchFamily="34" charset="0"/>
              </a:rPr>
              <a:t>розміщені</a:t>
            </a:r>
            <a:r>
              <a:rPr lang="ru-RU" dirty="0" smtClean="0">
                <a:latin typeface="Calibri" pitchFamily="34" charset="0"/>
              </a:rPr>
              <a:t> на </a:t>
            </a:r>
            <a:r>
              <a:rPr lang="ru-RU" dirty="0" err="1" smtClean="0">
                <a:latin typeface="Calibri" pitchFamily="34" charset="0"/>
              </a:rPr>
              <a:t>сайті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Microsoft Office Online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9778-4EAB-474E-A89A-52B770F79B1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85720" y="2357430"/>
            <a:ext cx="4354544" cy="4270722"/>
          </a:xfrm>
        </p:spPr>
        <p:txBody>
          <a:bodyPr>
            <a:normAutofit fontScale="55000" lnSpcReduction="20000"/>
          </a:bodyPr>
          <a:lstStyle/>
          <a:p>
            <a:pPr marL="85725" indent="0">
              <a:buNone/>
            </a:pPr>
            <a:r>
              <a:rPr lang="ru-RU" sz="2500" b="1" dirty="0" err="1" smtClean="0">
                <a:latin typeface="Calibri" pitchFamily="34" charset="0"/>
              </a:rPr>
              <a:t>Якщо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користувач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бажає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застосувати</a:t>
            </a:r>
            <a:r>
              <a:rPr lang="ru-RU" sz="2500" b="1" dirty="0" smtClean="0">
                <a:latin typeface="Calibri" pitchFamily="34" charset="0"/>
              </a:rPr>
              <a:t> один </a:t>
            </a:r>
            <a:r>
              <a:rPr lang="ru-RU" sz="2500" b="1" dirty="0" err="1" smtClean="0">
                <a:latin typeface="Calibri" pitchFamily="34" charset="0"/>
              </a:rPr>
              <a:t>із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шаблонів</a:t>
            </a:r>
            <a:r>
              <a:rPr lang="ru-RU" sz="2500" b="1" dirty="0" smtClean="0">
                <a:latin typeface="Calibri" pitchFamily="34" charset="0"/>
              </a:rPr>
              <a:t>, </a:t>
            </a:r>
            <a:r>
              <a:rPr lang="ru-RU" sz="2500" b="1" dirty="0" err="1" smtClean="0">
                <a:latin typeface="Calibri" pitchFamily="34" charset="0"/>
              </a:rPr>
              <a:t>які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розміщені</a:t>
            </a:r>
            <a:r>
              <a:rPr lang="ru-RU" sz="2500" b="1" dirty="0" smtClean="0">
                <a:latin typeface="Calibri" pitchFamily="34" charset="0"/>
              </a:rPr>
              <a:t> на </a:t>
            </a:r>
            <a:r>
              <a:rPr lang="ru-RU" sz="2500" b="1" dirty="0" err="1" smtClean="0">
                <a:latin typeface="Calibri" pitchFamily="34" charset="0"/>
              </a:rPr>
              <a:t>сайті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en-US" sz="2500" b="1" dirty="0" smtClean="0">
                <a:latin typeface="Calibri" pitchFamily="34" charset="0"/>
              </a:rPr>
              <a:t>Microsoft Office Online</a:t>
            </a:r>
            <a:r>
              <a:rPr lang="ru-RU" sz="2500" b="1" dirty="0" smtClean="0">
                <a:latin typeface="Calibri" pitchFamily="34" charset="0"/>
              </a:rPr>
              <a:t>, то </a:t>
            </a:r>
            <a:r>
              <a:rPr lang="ru-RU" sz="2500" b="1" dirty="0" err="1" smtClean="0">
                <a:latin typeface="Calibri" pitchFamily="34" charset="0"/>
              </a:rPr>
              <a:t>слід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виконати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таку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послідовність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дій</a:t>
            </a:r>
            <a:r>
              <a:rPr lang="ru-RU" sz="2500" b="1" dirty="0" smtClean="0">
                <a:latin typeface="Calibri" pitchFamily="34" charset="0"/>
              </a:rPr>
              <a:t>:</a:t>
            </a:r>
          </a:p>
          <a:p>
            <a:pPr marL="85725" indent="0">
              <a:buNone/>
            </a:pPr>
            <a:endParaRPr lang="ru-RU" sz="2500" dirty="0" smtClean="0">
              <a:latin typeface="Calibri" pitchFamily="34" charset="0"/>
            </a:endParaRP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Відкрити</a:t>
            </a:r>
            <a:r>
              <a:rPr lang="ru-RU" sz="2500" b="1" dirty="0" smtClean="0">
                <a:latin typeface="Calibri" pitchFamily="34" charset="0"/>
              </a:rPr>
              <a:t> Головне меню </a:t>
            </a:r>
            <a:r>
              <a:rPr lang="ru-RU" sz="2500" b="1" dirty="0" err="1" smtClean="0">
                <a:latin typeface="Calibri" pitchFamily="34" charset="0"/>
              </a:rPr>
              <a:t>програми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вибором</a:t>
            </a:r>
            <a:r>
              <a:rPr lang="ru-RU" sz="2500" b="1" dirty="0" smtClean="0">
                <a:latin typeface="Calibri" pitchFamily="34" charset="0"/>
              </a:rPr>
              <a:t> кнопки </a:t>
            </a:r>
            <a:r>
              <a:rPr lang="en-US" sz="2500" b="1" dirty="0" smtClean="0">
                <a:latin typeface="Calibri" pitchFamily="34" charset="0"/>
              </a:rPr>
              <a:t>Office</a:t>
            </a:r>
            <a:r>
              <a:rPr lang="ru-RU" sz="2500" b="1" dirty="0" smtClean="0">
                <a:latin typeface="Calibri" pitchFamily="34" charset="0"/>
              </a:rPr>
              <a:t>.</a:t>
            </a:r>
            <a:endParaRPr lang="ru-RU" sz="2500" dirty="0" smtClean="0">
              <a:latin typeface="Calibri" pitchFamily="34" charset="0"/>
            </a:endParaRP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Вибрати</a:t>
            </a:r>
            <a:r>
              <a:rPr lang="ru-RU" sz="2500" b="1" dirty="0" smtClean="0">
                <a:latin typeface="Calibri" pitchFamily="34" charset="0"/>
              </a:rPr>
              <a:t> команду </a:t>
            </a:r>
            <a:r>
              <a:rPr lang="ru-RU" sz="2500" b="1" dirty="0" err="1" smtClean="0">
                <a:latin typeface="Calibri" pitchFamily="34" charset="0"/>
              </a:rPr>
              <a:t>Створити</a:t>
            </a:r>
            <a:r>
              <a:rPr lang="ru-RU" sz="2500" b="1" dirty="0" smtClean="0">
                <a:latin typeface="Calibri" pitchFamily="34" charset="0"/>
              </a:rPr>
              <a:t>, </a:t>
            </a:r>
            <a:r>
              <a:rPr lang="ru-RU" sz="2500" b="1" dirty="0" err="1" smtClean="0">
                <a:latin typeface="Calibri" pitchFamily="34" charset="0"/>
              </a:rPr>
              <a:t>що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відкриває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діалогове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вікно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Створення</a:t>
            </a:r>
            <a:r>
              <a:rPr lang="ru-RU" sz="2500" b="1" dirty="0" smtClean="0">
                <a:latin typeface="Calibri" pitchFamily="34" charset="0"/>
              </a:rPr>
              <a:t> документа.</a:t>
            </a:r>
            <a:endParaRPr lang="ru-RU" sz="2500" dirty="0" smtClean="0">
              <a:latin typeface="Calibri" pitchFamily="34" charset="0"/>
            </a:endParaRP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Вибрати</a:t>
            </a:r>
            <a:r>
              <a:rPr lang="ru-RU" sz="2500" b="1" dirty="0" smtClean="0">
                <a:latin typeface="Calibri" pitchFamily="34" charset="0"/>
              </a:rPr>
              <a:t> в списку </a:t>
            </a:r>
            <a:r>
              <a:rPr lang="ru-RU" sz="2500" b="1" dirty="0" err="1" smtClean="0">
                <a:latin typeface="Calibri" pitchFamily="34" charset="0"/>
              </a:rPr>
              <a:t>зліва</a:t>
            </a:r>
            <a:r>
              <a:rPr lang="ru-RU" sz="2500" b="1" dirty="0" smtClean="0">
                <a:latin typeface="Calibri" pitchFamily="34" charset="0"/>
              </a:rPr>
              <a:t> в </a:t>
            </a:r>
            <a:r>
              <a:rPr lang="ru-RU" sz="2500" b="1" dirty="0" err="1" smtClean="0">
                <a:latin typeface="Calibri" pitchFamily="34" charset="0"/>
              </a:rPr>
              <a:t>розділі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en-US" sz="2500" b="1" dirty="0" smtClean="0">
                <a:latin typeface="Calibri" pitchFamily="34" charset="0"/>
              </a:rPr>
              <a:t>Microsoft Office Online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потрібний</a:t>
            </a:r>
            <a:r>
              <a:rPr lang="ru-RU" sz="2500" b="1" dirty="0" smtClean="0">
                <a:latin typeface="Calibri" pitchFamily="34" charset="0"/>
              </a:rPr>
              <a:t> тип шаблону. </a:t>
            </a:r>
            <a:r>
              <a:rPr lang="ru-RU" sz="2500" b="1" dirty="0" err="1" smtClean="0">
                <a:latin typeface="Calibri" pitchFamily="34" charset="0"/>
              </a:rPr>
              <a:t>Наприклад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Вітальні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листівки</a:t>
            </a:r>
            <a:r>
              <a:rPr lang="ru-RU" sz="2500" b="1" dirty="0" smtClean="0">
                <a:latin typeface="Calibri" pitchFamily="34" charset="0"/>
              </a:rPr>
              <a:t>.</a:t>
            </a:r>
            <a:endParaRPr lang="ru-RU" sz="2500" dirty="0" smtClean="0">
              <a:latin typeface="Calibri" pitchFamily="34" charset="0"/>
            </a:endParaRP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Дочекатися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з'єднання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із</a:t>
            </a:r>
            <a:r>
              <a:rPr lang="ru-RU" sz="2500" b="1" dirty="0" smtClean="0">
                <a:latin typeface="Calibri" pitchFamily="34" charset="0"/>
              </a:rPr>
              <a:t> сервером сайта </a:t>
            </a:r>
            <a:r>
              <a:rPr lang="ru-RU" sz="2500" b="1" dirty="0" err="1" smtClean="0">
                <a:latin typeface="Calibri" pitchFamily="34" charset="0"/>
              </a:rPr>
              <a:t>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відображення</a:t>
            </a:r>
            <a:r>
              <a:rPr lang="ru-RU" sz="2500" b="1" dirty="0" smtClean="0">
                <a:latin typeface="Calibri" pitchFamily="34" charset="0"/>
              </a:rPr>
              <a:t> списку </a:t>
            </a:r>
            <a:r>
              <a:rPr lang="ru-RU" sz="2500" b="1" dirty="0" err="1" smtClean="0">
                <a:latin typeface="Calibri" pitchFamily="34" charset="0"/>
              </a:rPr>
              <a:t>шаблонів</a:t>
            </a:r>
            <a:r>
              <a:rPr lang="ru-RU" sz="2500" b="1" dirty="0" smtClean="0">
                <a:latin typeface="Calibri" pitchFamily="34" charset="0"/>
              </a:rPr>
              <a:t>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Вибрати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потрібний</a:t>
            </a:r>
            <a:r>
              <a:rPr lang="ru-RU" sz="2500" b="1" dirty="0" smtClean="0">
                <a:latin typeface="Calibri" pitchFamily="34" charset="0"/>
              </a:rPr>
              <a:t> шаблон.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Переглянути</a:t>
            </a:r>
            <a:r>
              <a:rPr lang="ru-RU" sz="2500" b="1" dirty="0" smtClean="0">
                <a:latin typeface="Calibri" pitchFamily="34" charset="0"/>
              </a:rPr>
              <a:t> структуру та </a:t>
            </a:r>
            <a:r>
              <a:rPr lang="ru-RU" sz="2500" b="1" dirty="0" err="1" smtClean="0">
                <a:latin typeface="Calibri" pitchFamily="34" charset="0"/>
              </a:rPr>
              <a:t>зовнішній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вигляд</a:t>
            </a:r>
            <a:r>
              <a:rPr lang="ru-RU" sz="2500" b="1" dirty="0" smtClean="0">
                <a:latin typeface="Calibri" pitchFamily="34" charset="0"/>
              </a:rPr>
              <a:t> шаблону в </a:t>
            </a:r>
            <a:r>
              <a:rPr lang="ru-RU" sz="2500" b="1" dirty="0" err="1" smtClean="0">
                <a:latin typeface="Calibri" pitchFamily="34" charset="0"/>
              </a:rPr>
              <a:t>полі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зразків</a:t>
            </a:r>
            <a:r>
              <a:rPr lang="ru-RU" sz="2500" b="1" dirty="0" smtClean="0">
                <a:latin typeface="Calibri" pitchFamily="34" charset="0"/>
              </a:rPr>
              <a:t>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Вибрати</a:t>
            </a:r>
            <a:r>
              <a:rPr lang="ru-RU" sz="2500" b="1" dirty="0" smtClean="0">
                <a:latin typeface="Calibri" pitchFamily="34" charset="0"/>
              </a:rPr>
              <a:t> кнопку </a:t>
            </a:r>
            <a:r>
              <a:rPr lang="ru-RU" sz="2500" b="1" dirty="0" err="1" smtClean="0">
                <a:latin typeface="Calibri" pitchFamily="34" charset="0"/>
              </a:rPr>
              <a:t>Завантажити</a:t>
            </a:r>
            <a:r>
              <a:rPr lang="ru-RU" sz="2500" b="1" dirty="0" smtClean="0">
                <a:latin typeface="Calibri" pitchFamily="34" charset="0"/>
              </a:rPr>
              <a:t>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Дочекатися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завантаження</a:t>
            </a:r>
            <a:r>
              <a:rPr lang="ru-RU" sz="2500" b="1" dirty="0" smtClean="0">
                <a:latin typeface="Calibri" pitchFamily="34" charset="0"/>
              </a:rPr>
              <a:t> шаблону.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Заповнити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запропоновані</a:t>
            </a:r>
            <a:r>
              <a:rPr lang="ru-RU" sz="2500" b="1" dirty="0" smtClean="0">
                <a:latin typeface="Calibri" pitchFamily="34" charset="0"/>
              </a:rPr>
              <a:t> поля </a:t>
            </a:r>
            <a:r>
              <a:rPr lang="ru-RU" sz="2500" b="1" dirty="0" err="1" smtClean="0">
                <a:latin typeface="Calibri" pitchFamily="34" charset="0"/>
              </a:rPr>
              <a:t>потрібними</a:t>
            </a:r>
            <a:r>
              <a:rPr lang="ru-RU" sz="2500" b="1" dirty="0" smtClean="0">
                <a:latin typeface="Calibri" pitchFamily="34" charset="0"/>
              </a:rPr>
              <a:t> </a:t>
            </a:r>
            <a:r>
              <a:rPr lang="ru-RU" sz="2500" b="1" dirty="0" err="1" smtClean="0">
                <a:latin typeface="Calibri" pitchFamily="34" charset="0"/>
              </a:rPr>
              <a:t>даними</a:t>
            </a:r>
            <a:r>
              <a:rPr lang="ru-RU" sz="2500" b="1" dirty="0" smtClean="0">
                <a:latin typeface="Calibri" pitchFamily="34" charset="0"/>
              </a:rPr>
              <a:t>.</a:t>
            </a:r>
          </a:p>
          <a:p>
            <a:pPr marL="542925" lvl="2" indent="-457200">
              <a:buFont typeface="+mj-lt"/>
              <a:buAutoNum type="arabicPeriod"/>
            </a:pPr>
            <a:r>
              <a:rPr lang="ru-RU" sz="2500" b="1" dirty="0" err="1" smtClean="0">
                <a:latin typeface="Calibri" pitchFamily="34" charset="0"/>
              </a:rPr>
              <a:t>Зберегти</a:t>
            </a:r>
            <a:r>
              <a:rPr lang="ru-RU" sz="2500" b="1" dirty="0" smtClean="0">
                <a:latin typeface="Calibri" pitchFamily="34" charset="0"/>
              </a:rPr>
              <a:t> документ.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4857752" y="1928802"/>
            <a:ext cx="3657600" cy="291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uk-UA" dirty="0" smtClean="0">
                <a:latin typeface="Calibri" pitchFamily="34" charset="0"/>
              </a:rPr>
              <a:t>Шаблони </a:t>
            </a:r>
            <a:r>
              <a:rPr lang="en-US" dirty="0" smtClean="0">
                <a:latin typeface="Calibri" pitchFamily="34" charset="0"/>
              </a:rPr>
              <a:t>Microsoft Office Online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/>
        </p:nvSpPr>
        <p:spPr>
          <a:xfrm>
            <a:off x="2071670" y="6572224"/>
            <a:ext cx="5395360" cy="28577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Презентація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вчителя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ЗОШ №6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</a:rPr>
              <a:t>м.Шепетівки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</a:rPr>
              <a:t> Кислюка П.В.</a:t>
            </a:r>
            <a:endParaRPr lang="ru-RU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406</TotalTime>
  <Words>2550</Words>
  <Application>Microsoft Office PowerPoint</Application>
  <PresentationFormat>Экран (4:3)</PresentationFormat>
  <Paragraphs>232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Вивчаємо інформатику</vt:lpstr>
      <vt:lpstr>Слайд 2</vt:lpstr>
      <vt:lpstr>Створення документа на основі шаблону</vt:lpstr>
      <vt:lpstr>Шаблон та документ</vt:lpstr>
      <vt:lpstr>Шаблони </vt:lpstr>
      <vt:lpstr>Значення властивостей об'єктів документа в шаблоні Normal.dotm</vt:lpstr>
      <vt:lpstr>Стандартний шаблон</vt:lpstr>
      <vt:lpstr>Створення документів на основі інстальованих шаблонів</vt:lpstr>
      <vt:lpstr>Шаблони, які розміщені на сайті Microsoft Office Online</vt:lpstr>
      <vt:lpstr>Способи створення шаблонів документів</vt:lpstr>
      <vt:lpstr>Способи створення шаблонів документів</vt:lpstr>
      <vt:lpstr>Способи створення шаблонів документів</vt:lpstr>
      <vt:lpstr>Створення макросів в автоматичному режимі та їхнє використання</vt:lpstr>
      <vt:lpstr>Створення макросів в автоматичному режимі та їхнє використання</vt:lpstr>
      <vt:lpstr>Створення макросу</vt:lpstr>
      <vt:lpstr>Запис макросу</vt:lpstr>
      <vt:lpstr>Слайд 17</vt:lpstr>
      <vt:lpstr>Слайд 18</vt:lpstr>
      <vt:lpstr>Слайд 19</vt:lpstr>
      <vt:lpstr>Робота з макросами</vt:lpstr>
      <vt:lpstr>Навчальна вправа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Вивчаємо інформатику</dc:title>
  <dc:creator>KEK$</dc:creator>
  <cp:lastModifiedBy>Derek</cp:lastModifiedBy>
  <cp:revision>61</cp:revision>
  <dcterms:created xsi:type="dcterms:W3CDTF">2011-06-15T13:44:04Z</dcterms:created>
  <dcterms:modified xsi:type="dcterms:W3CDTF">2013-02-20T16:01:20Z</dcterms:modified>
</cp:coreProperties>
</file>