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6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6F5"/>
    <a:srgbClr val="F6B8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4BB1D3-BCA0-4184-AB01-BFA8323FC377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0F3D1F-686B-44C1-9DB3-24D58A09119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721175-A8CC-4D5A-856E-34BE0D9722A6}" type="slidenum">
              <a:rPr lang="uk-U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uk-UA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66FE8-CE79-4C93-8746-2ACDD100EE49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C6049-2D05-4C79-BB42-3AE03288910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FF3B0-19CC-4BFC-94D3-2550D134B664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F9642-70E7-4ADD-B66B-FE7E5AF97D4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F8304-11DD-4E0F-B76D-2C240C4FBC88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41D6-DF5A-4043-8982-FAD44167D9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AF658-2A19-463B-9711-771C3ED4EA43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46C0-E95C-4564-97CC-CEB8ED7780D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D9468-AF67-4BA2-A599-C5DB550F88E1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69BBF-F47B-4BFA-8DC5-6952FEDDEFE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26BE9-C20D-45C9-8B57-1F0370F6A9E5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80A6-833A-480B-B85B-45191470586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8CDE-E17C-4713-9FA9-79A7A4C0CCC0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FEA6-483A-4853-8115-48AB80E13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9969-56F8-4286-B2AC-8B218B5E0C52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4DE58-2624-4EE3-8800-56795E1C011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8CE-64FF-459D-868B-6D20AF7332E3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4396-EECC-49F6-8E07-569E0627DFD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83BC9-225C-4860-9D8C-1910A9D2C93F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9F81A-BF46-41D4-A4C9-46A16850F19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B1A46-F16C-4A56-BD2A-7DE2474980F2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3D066-1B93-4AEF-A009-674358BC187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6B8ED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C56348-6CE6-4017-B55D-0DC69AABCBA8}" type="datetimeFigureOut">
              <a:rPr lang="uk-UA"/>
              <a:pPr>
                <a:defRPr/>
              </a:pPr>
              <a:t>30.01.2013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87EAF7-F671-4E14-A6A5-AC1D2E5B8F4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76700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5863" y="0"/>
            <a:ext cx="2878137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628775"/>
            <a:ext cx="70532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916238" y="2997200"/>
            <a:ext cx="2447925" cy="15970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solidFill>
                  <a:schemeClr val="tx2"/>
                </a:solidFill>
              </a:rPr>
              <a:t>Музей створення шоколаду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788" y="1363663"/>
            <a:ext cx="1135062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1979613" y="1700213"/>
            <a:ext cx="576262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1204913"/>
            <a:ext cx="1100138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4356100" y="1771650"/>
            <a:ext cx="576263" cy="144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446213"/>
            <a:ext cx="16637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право стрелка 4"/>
          <p:cNvSpPr/>
          <p:nvPr/>
        </p:nvSpPr>
        <p:spPr>
          <a:xfrm rot="7807854">
            <a:off x="827882" y="5099844"/>
            <a:ext cx="431800" cy="95408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45238" y="3271838"/>
            <a:ext cx="20034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4575" y="5013325"/>
            <a:ext cx="13049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верх стрелка 5"/>
          <p:cNvSpPr/>
          <p:nvPr/>
        </p:nvSpPr>
        <p:spPr>
          <a:xfrm rot="7209042">
            <a:off x="6804819" y="5445919"/>
            <a:ext cx="1079500" cy="5032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pic>
        <p:nvPicPr>
          <p:cNvPr id="15372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79613" y="5254625"/>
            <a:ext cx="1649412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лево 7"/>
          <p:cNvSpPr/>
          <p:nvPr/>
        </p:nvSpPr>
        <p:spPr>
          <a:xfrm>
            <a:off x="3779838" y="5697538"/>
            <a:ext cx="792162" cy="1793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15374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4813" y="3290888"/>
            <a:ext cx="1863725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Выгнутая вправо стрелка 15"/>
          <p:cNvSpPr/>
          <p:nvPr/>
        </p:nvSpPr>
        <p:spPr>
          <a:xfrm rot="20138775">
            <a:off x="7677150" y="2193925"/>
            <a:ext cx="431800" cy="9556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15377" name="WordArt 17"/>
          <p:cNvSpPr>
            <a:spLocks noChangeArrowheads="1" noChangeShapeType="1" noTextEdit="1"/>
          </p:cNvSpPr>
          <p:nvPr/>
        </p:nvSpPr>
        <p:spPr bwMode="auto">
          <a:xfrm>
            <a:off x="1187450" y="0"/>
            <a:ext cx="6831013" cy="13477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uk-UA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99"/>
                </a:solidFill>
                <a:latin typeface="Impact"/>
              </a:rPr>
              <a:t>Історія виготовлення шоколаду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54313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872038"/>
            <a:ext cx="2987675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2051050" y="692150"/>
            <a:ext cx="6172200" cy="4800600"/>
          </a:xfrm>
          <a:prstGeom prst="horizontalScroll">
            <a:avLst>
              <a:gd name="adj" fmla="val 125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2400" b="1">
                <a:solidFill>
                  <a:srgbClr val="000000"/>
                </a:solidFill>
              </a:rPr>
              <a:t>Яка користь від цього проекту???</a:t>
            </a:r>
          </a:p>
          <a:p>
            <a:pPr>
              <a:buSzPts val="2400"/>
              <a:buFont typeface="Wingdings" pitchFamily="2" charset="2"/>
              <a:buChar char="ü"/>
            </a:pPr>
            <a:r>
              <a:rPr lang="uk-UA" sz="2400">
                <a:solidFill>
                  <a:srgbClr val="000000"/>
                </a:solidFill>
              </a:rPr>
              <a:t>Подорож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у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минуле</a:t>
            </a:r>
            <a:endParaRPr lang="uk-UA" sz="2400">
              <a:solidFill>
                <a:srgbClr val="000000"/>
              </a:solidFill>
              <a:latin typeface="Calibri" pitchFamily="34" charset="0"/>
            </a:endParaRPr>
          </a:p>
          <a:p>
            <a:pPr>
              <a:buSzPts val="2400"/>
              <a:buFont typeface="Wingdings" pitchFamily="2" charset="2"/>
              <a:buChar char="ü"/>
            </a:pPr>
            <a:r>
              <a:rPr lang="uk-UA" sz="2400">
                <a:solidFill>
                  <a:srgbClr val="000000"/>
                </a:solidFill>
              </a:rPr>
              <a:t>Розвіяти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міфи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про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шкідливість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цього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продукту</a:t>
            </a:r>
            <a:endParaRPr lang="uk-UA" sz="2400">
              <a:solidFill>
                <a:srgbClr val="000000"/>
              </a:solidFill>
              <a:latin typeface="Calibri" pitchFamily="34" charset="0"/>
            </a:endParaRPr>
          </a:p>
          <a:p>
            <a:pPr>
              <a:buSzPts val="2400"/>
              <a:buFont typeface="Wingdings" pitchFamily="2" charset="2"/>
              <a:buChar char="ü"/>
            </a:pPr>
            <a:r>
              <a:rPr lang="uk-UA" sz="2400">
                <a:solidFill>
                  <a:srgbClr val="000000"/>
                </a:solidFill>
              </a:rPr>
              <a:t>Арт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uk-UA" sz="2400">
                <a:solidFill>
                  <a:srgbClr val="000000"/>
                </a:solidFill>
              </a:rPr>
              <a:t>терапія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зближує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і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піднімає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настрій</a:t>
            </a:r>
            <a:endParaRPr lang="uk-UA" sz="2400">
              <a:solidFill>
                <a:srgbClr val="000000"/>
              </a:solidFill>
              <a:latin typeface="Calibri" pitchFamily="34" charset="0"/>
            </a:endParaRPr>
          </a:p>
          <a:p>
            <a:pPr>
              <a:buSzPts val="2400"/>
              <a:buFont typeface="Wingdings" pitchFamily="2" charset="2"/>
              <a:buChar char="ü"/>
            </a:pPr>
            <a:r>
              <a:rPr lang="uk-UA" sz="2400">
                <a:solidFill>
                  <a:srgbClr val="000000"/>
                </a:solidFill>
              </a:rPr>
              <a:t>Взнати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про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корисні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властивості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uk-UA" sz="2400">
                <a:solidFill>
                  <a:srgbClr val="000000"/>
                </a:solidFill>
              </a:rPr>
              <a:t>шоколаду</a:t>
            </a:r>
            <a:r>
              <a:rPr lang="uk-UA" sz="2400">
                <a:solidFill>
                  <a:srgbClr val="000000"/>
                </a:solidFill>
                <a:latin typeface="Calibri" pitchFamily="34" charset="0"/>
              </a:rPr>
              <a:t>!</a:t>
            </a:r>
          </a:p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97425"/>
            <a:ext cx="32194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88913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3348038" y="1125538"/>
            <a:ext cx="1081087" cy="1152525"/>
          </a:xfrm>
          <a:prstGeom prst="curvedLeftArrow">
            <a:avLst>
              <a:gd name="adj1" fmla="val 21322"/>
              <a:gd name="adj2" fmla="val 4264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4716463" y="1341438"/>
            <a:ext cx="935037" cy="1152525"/>
          </a:xfrm>
          <a:prstGeom prst="curvedRightArrow">
            <a:avLst>
              <a:gd name="adj1" fmla="val 24652"/>
              <a:gd name="adj2" fmla="val 4930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uk-UA"/>
          </a:p>
        </p:txBody>
      </p:sp>
      <p:sp>
        <p:nvSpPr>
          <p:cNvPr id="18444" name="WordArt 12"/>
          <p:cNvSpPr>
            <a:spLocks noChangeArrowheads="1" noChangeShapeType="1" noTextEdit="1"/>
          </p:cNvSpPr>
          <p:nvPr/>
        </p:nvSpPr>
        <p:spPr bwMode="auto">
          <a:xfrm>
            <a:off x="2484438" y="404813"/>
            <a:ext cx="3638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Завдання проекту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684213" y="2276475"/>
            <a:ext cx="4248150" cy="237648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solidFill>
                  <a:srgbClr val="002060"/>
                </a:solidFill>
              </a:rPr>
              <a:t>Створення музею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«Історія виготовлення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шоколаду»</a:t>
            </a:r>
          </a:p>
          <a:p>
            <a:pPr algn="ctr"/>
            <a:endParaRPr lang="uk-UA"/>
          </a:p>
        </p:txBody>
      </p:sp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4679950" y="2133600"/>
            <a:ext cx="4464050" cy="2447925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solidFill>
                  <a:srgbClr val="002060"/>
                </a:solidFill>
              </a:rPr>
              <a:t>Майстер-клас із 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виготовлення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виробів з шоколаду</a:t>
            </a:r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684213" y="2276475"/>
            <a:ext cx="4248150" cy="2376488"/>
          </a:xfrm>
          <a:prstGeom prst="irregularSeal2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solidFill>
                  <a:srgbClr val="002060"/>
                </a:solidFill>
              </a:rPr>
              <a:t>Створення музею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«Історія виготовлення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шоколаду»</a:t>
            </a:r>
          </a:p>
          <a:p>
            <a:pPr algn="ctr"/>
            <a:endParaRPr lang="uk-UA"/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4679950" y="2133600"/>
            <a:ext cx="4464050" cy="2447925"/>
          </a:xfrm>
          <a:prstGeom prst="irregularSeal2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solidFill>
                  <a:srgbClr val="002060"/>
                </a:solidFill>
              </a:rPr>
              <a:t>Майстер-клас із 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виготовлення</a:t>
            </a:r>
          </a:p>
          <a:p>
            <a:pPr algn="ctr"/>
            <a:r>
              <a:rPr lang="uk-UA">
                <a:solidFill>
                  <a:srgbClr val="002060"/>
                </a:solidFill>
              </a:rPr>
              <a:t> виробів з шоколаду</a:t>
            </a:r>
          </a:p>
        </p:txBody>
      </p:sp>
      <p:pic>
        <p:nvPicPr>
          <p:cNvPr id="184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97425"/>
            <a:ext cx="3219450" cy="1655763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845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724400"/>
            <a:ext cx="2965450" cy="180022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260350"/>
            <a:ext cx="2008188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68313" y="981075"/>
            <a:ext cx="6553200" cy="4211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>
                <a:latin typeface="Calibri" pitchFamily="34" charset="0"/>
              </a:rPr>
              <a:t>Чорний шоколад піднімає настрій</a:t>
            </a:r>
          </a:p>
          <a:p>
            <a:endParaRPr lang="uk-UA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>
                <a:latin typeface="Calibri" pitchFamily="34" charset="0"/>
              </a:rPr>
              <a:t>До його складу входить кофеїн, а також теобромін.</a:t>
            </a:r>
          </a:p>
          <a:p>
            <a:r>
              <a:rPr lang="ru-RU">
                <a:latin typeface="Calibri" pitchFamily="34" charset="0"/>
              </a:rPr>
              <a:t> Ці речовини і стимулюють працездатність і творчу активність людини</a:t>
            </a:r>
          </a:p>
          <a:p>
            <a:endParaRPr lang="ru-RU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>
                <a:latin typeface="Calibri" pitchFamily="34" charset="0"/>
              </a:rPr>
              <a:t>Шоколад запобігає серцево-судинним захворюванням</a:t>
            </a:r>
          </a:p>
          <a:p>
            <a:endParaRPr lang="uk-UA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>
                <a:latin typeface="Calibri" pitchFamily="34" charset="0"/>
              </a:rPr>
              <a:t>Шоколад багатий на кальцій. Таніни перешкоджають утворенню зубного нальоту, а фтор зміцнює зубну емаль.</a:t>
            </a:r>
          </a:p>
          <a:p>
            <a:pPr>
              <a:buFont typeface="Wingdings" pitchFamily="2" charset="2"/>
              <a:buChar char="Ø"/>
            </a:pPr>
            <a:endParaRPr lang="uk-UA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>
                <a:latin typeface="Calibri" pitchFamily="34" charset="0"/>
              </a:rPr>
              <a:t>Рекомендована доза шоколаду в день - 25 грам на день</a:t>
            </a:r>
          </a:p>
          <a:p>
            <a:pPr>
              <a:buFont typeface="Wingdings" pitchFamily="2" charset="2"/>
              <a:buChar char="Ø"/>
            </a:pPr>
            <a:endParaRPr lang="ru-RU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>
                <a:latin typeface="Calibri" pitchFamily="34" charset="0"/>
              </a:rPr>
              <a:t>Шоколад – це боротьба з д</a:t>
            </a:r>
            <a:r>
              <a:rPr lang="ru-RU"/>
              <a:t>е</a:t>
            </a:r>
            <a:r>
              <a:rPr lang="ru-RU">
                <a:latin typeface="Calibri" pitchFamily="34" charset="0"/>
              </a:rPr>
              <a:t>пресією</a:t>
            </a:r>
            <a:endParaRPr lang="uk-UA">
              <a:latin typeface="Calibri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724400"/>
            <a:ext cx="2813050" cy="1873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1116013" y="188913"/>
            <a:ext cx="44196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Це треба знати всім:</a:t>
            </a:r>
          </a:p>
          <a:p>
            <a:pPr algn="ctr"/>
            <a:endParaRPr lang="uk-UA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23850" y="3357563"/>
            <a:ext cx="84963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Варити воду з цукром до отримання сиропу. 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перемішати сухе молоко з какао і влити це в сироп. 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ретельно перемішувати масу. 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Обережно додати масло й розтерти суміш до повного розчинення. Скляну тарілку з невисокими краями змастити маслом, або холодною водою. 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Вилити шоколадну масу, товщиною не більше 1 см. 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Вирівняти поверхню ножем, змащеним маслом.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Покласти продукт у холодильник. Розрізати на квадратики.</a:t>
            </a:r>
          </a:p>
          <a:p>
            <a:pPr algn="just">
              <a:buFont typeface="Wingdings" pitchFamily="2" charset="2"/>
              <a:buChar char="v"/>
            </a:pPr>
            <a:r>
              <a:rPr lang="ru-RU">
                <a:latin typeface="Calibri" pitchFamily="34" charset="0"/>
              </a:rPr>
              <a:t>У шоколад можна додавати горіхи, родзинки, сушені фрукти.</a:t>
            </a:r>
            <a:endParaRPr lang="uk-UA">
              <a:latin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836613"/>
            <a:ext cx="2632075" cy="1971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250825" y="981075"/>
            <a:ext cx="4176713" cy="1800225"/>
          </a:xfrm>
          <a:prstGeom prst="wedgeEllipseCallout">
            <a:avLst>
              <a:gd name="adj1" fmla="val 49088"/>
              <a:gd name="adj2" fmla="val 76718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1400" b="1"/>
              <a:t>Неохідно:</a:t>
            </a:r>
          </a:p>
          <a:p>
            <a:r>
              <a:rPr lang="ru-RU" sz="1400" b="1"/>
              <a:t>250 г сухого молока, </a:t>
            </a:r>
          </a:p>
          <a:p>
            <a:r>
              <a:rPr lang="ru-RU" sz="1400" b="1"/>
              <a:t>500 г цукру, </a:t>
            </a:r>
          </a:p>
          <a:p>
            <a:r>
              <a:rPr lang="ru-RU" sz="1400" b="1"/>
              <a:t>100 г масла, </a:t>
            </a:r>
          </a:p>
          <a:p>
            <a:r>
              <a:rPr lang="ru-RU" sz="1400" b="1"/>
              <a:t>2 стакани води, </a:t>
            </a:r>
          </a:p>
          <a:p>
            <a:r>
              <a:rPr lang="ru-RU" sz="1400" b="1"/>
              <a:t>70 г какао-порошку</a:t>
            </a:r>
          </a:p>
          <a:p>
            <a:pPr algn="ctr"/>
            <a:endParaRPr lang="uk-UA" b="1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116013" y="333375"/>
            <a:ext cx="5595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u="sng"/>
              <a:t>ЯК ЗРОБИТИ ШОКОЛАД В ДОМАШНІХ УМОВАХ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836613"/>
            <a:ext cx="8064500" cy="3836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uk-UA" sz="3600">
                <a:solidFill>
                  <a:srgbClr val="FF0000"/>
                </a:solidFill>
                <a:latin typeface="Calibri" pitchFamily="34" charset="0"/>
              </a:rPr>
              <a:t>Актуальність:</a:t>
            </a:r>
          </a:p>
          <a:p>
            <a:endParaRPr lang="uk-UA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uk-UA" sz="2400" b="1">
                <a:latin typeface="Calibri" pitchFamily="34" charset="0"/>
              </a:rPr>
              <a:t>Боротьба із депресіє</a:t>
            </a:r>
            <a:r>
              <a:rPr lang="uk-UA" sz="2400" b="1"/>
              <a:t>ю</a:t>
            </a:r>
            <a:r>
              <a:rPr lang="uk-UA" sz="2400" b="1">
                <a:latin typeface="Calibri" pitchFamily="34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uk-UA" sz="24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uk-UA" sz="2400" b="1">
                <a:latin typeface="Calibri" pitchFamily="34" charset="0"/>
              </a:rPr>
              <a:t>Користь для здоров'я</a:t>
            </a:r>
          </a:p>
          <a:p>
            <a:pPr>
              <a:buFont typeface="Arial" charset="0"/>
              <a:buChar char="•"/>
            </a:pPr>
            <a:endParaRPr lang="uk-UA" sz="24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uk-UA" sz="2400" b="1">
                <a:latin typeface="Calibri" pitchFamily="34" charset="0"/>
              </a:rPr>
              <a:t>Арт-терапія</a:t>
            </a:r>
          </a:p>
          <a:p>
            <a:pPr>
              <a:buFont typeface="Arial" charset="0"/>
              <a:buChar char="•"/>
            </a:pPr>
            <a:endParaRPr lang="uk-UA" sz="24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uk-UA" sz="2400" b="1">
                <a:latin typeface="Calibri" pitchFamily="34" charset="0"/>
              </a:rPr>
              <a:t>Подорож у минуле шоколадних </a:t>
            </a:r>
          </a:p>
          <a:p>
            <a:r>
              <a:rPr lang="uk-UA" sz="2400" b="1">
                <a:latin typeface="Calibri" pitchFamily="34" charset="0"/>
              </a:rPr>
              <a:t>ласощів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765175"/>
            <a:ext cx="218916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60575"/>
            <a:ext cx="23114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3429000"/>
            <a:ext cx="2035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4941888"/>
            <a:ext cx="20208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700213"/>
            <a:ext cx="48799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684213" y="476250"/>
            <a:ext cx="1584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Радість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519488" y="479425"/>
            <a:ext cx="19161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Захоплення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6804025" y="461963"/>
            <a:ext cx="1871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Гордість</a:t>
            </a: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179388" y="2773363"/>
            <a:ext cx="14398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>
                <a:latin typeface="Arial Black" pitchFamily="34" charset="0"/>
              </a:rPr>
              <a:t>Приємні емоції</a:t>
            </a: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6948488" y="2600325"/>
            <a:ext cx="172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Насолода від життя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042988" y="5876925"/>
            <a:ext cx="1728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>
                <a:latin typeface="Arial Black" pitchFamily="34" charset="0"/>
              </a:rPr>
              <a:t>Краплина щастя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3779838" y="5949950"/>
            <a:ext cx="2160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Задоволення</a:t>
            </a:r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6732588" y="5589588"/>
            <a:ext cx="1800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>
                <a:latin typeface="Arial Black" pitchFamily="34" charset="0"/>
              </a:rPr>
              <a:t>Спільна праця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8738"/>
            <a:ext cx="6696075" cy="614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835150" y="3644900"/>
            <a:ext cx="47529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5400" b="1"/>
              <a:t>Дякую за увагу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222</Words>
  <Application>Microsoft Office PowerPoint</Application>
  <PresentationFormat>Экран (4:3)</PresentationFormat>
  <Paragraphs>66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Arial Black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TNPU</dc:creator>
  <cp:lastModifiedBy>Olga</cp:lastModifiedBy>
  <cp:revision>18</cp:revision>
  <dcterms:created xsi:type="dcterms:W3CDTF">2013-01-29T10:26:02Z</dcterms:created>
  <dcterms:modified xsi:type="dcterms:W3CDTF">2013-01-30T20:17:21Z</dcterms:modified>
</cp:coreProperties>
</file>