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7" r:id="rId2"/>
    <p:sldId id="276" r:id="rId3"/>
    <p:sldId id="256" r:id="rId4"/>
    <p:sldId id="258" r:id="rId5"/>
    <p:sldId id="260" r:id="rId6"/>
    <p:sldId id="262" r:id="rId7"/>
    <p:sldId id="274" r:id="rId8"/>
    <p:sldId id="277" r:id="rId9"/>
    <p:sldId id="279" r:id="rId10"/>
    <p:sldId id="265" r:id="rId11"/>
    <p:sldId id="275" r:id="rId12"/>
  </p:sldIdLst>
  <p:sldSz cx="9144000" cy="6858000" type="screen4x3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00"/>
    <a:srgbClr val="CC0000"/>
    <a:srgbClr val="FFFF00"/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5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B9C612-4DBF-4843-9747-2D8C9E20A511}" type="datetimeFigureOut">
              <a:rPr lang="uk-UA" smtClean="0"/>
              <a:pPr/>
              <a:t>31.01.2013</a:t>
            </a:fld>
            <a:endParaRPr lang="uk-UA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E62825-DCCC-44E2-BEF0-76C5AB2E0E60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B9C612-4DBF-4843-9747-2D8C9E20A511}" type="datetimeFigureOut">
              <a:rPr lang="uk-UA" smtClean="0"/>
              <a:pPr/>
              <a:t>31.01.2013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E62825-DCCC-44E2-BEF0-76C5AB2E0E60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B9C612-4DBF-4843-9747-2D8C9E20A511}" type="datetimeFigureOut">
              <a:rPr lang="uk-UA" smtClean="0"/>
              <a:pPr/>
              <a:t>31.01.2013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E62825-DCCC-44E2-BEF0-76C5AB2E0E60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B9C612-4DBF-4843-9747-2D8C9E20A511}" type="datetimeFigureOut">
              <a:rPr lang="uk-UA" smtClean="0"/>
              <a:pPr/>
              <a:t>31.01.2013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E62825-DCCC-44E2-BEF0-76C5AB2E0E60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B9C612-4DBF-4843-9747-2D8C9E20A511}" type="datetimeFigureOut">
              <a:rPr lang="uk-UA" smtClean="0"/>
              <a:pPr/>
              <a:t>31.01.2013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E62825-DCCC-44E2-BEF0-76C5AB2E0E60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B9C612-4DBF-4843-9747-2D8C9E20A511}" type="datetimeFigureOut">
              <a:rPr lang="uk-UA" smtClean="0"/>
              <a:pPr/>
              <a:t>31.01.2013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E62825-DCCC-44E2-BEF0-76C5AB2E0E60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B9C612-4DBF-4843-9747-2D8C9E20A511}" type="datetimeFigureOut">
              <a:rPr lang="uk-UA" smtClean="0"/>
              <a:pPr/>
              <a:t>31.01.2013</a:t>
            </a:fld>
            <a:endParaRPr lang="uk-UA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E62825-DCCC-44E2-BEF0-76C5AB2E0E60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B9C612-4DBF-4843-9747-2D8C9E20A511}" type="datetimeFigureOut">
              <a:rPr lang="uk-UA" smtClean="0"/>
              <a:pPr/>
              <a:t>31.01.2013</a:t>
            </a:fld>
            <a:endParaRPr lang="uk-UA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E62825-DCCC-44E2-BEF0-76C5AB2E0E60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B9C612-4DBF-4843-9747-2D8C9E20A511}" type="datetimeFigureOut">
              <a:rPr lang="uk-UA" smtClean="0"/>
              <a:pPr/>
              <a:t>31.01.2013</a:t>
            </a:fld>
            <a:endParaRPr lang="uk-UA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E62825-DCCC-44E2-BEF0-76C5AB2E0E60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B9C612-4DBF-4843-9747-2D8C9E20A511}" type="datetimeFigureOut">
              <a:rPr lang="uk-UA" smtClean="0"/>
              <a:pPr/>
              <a:t>31.01.2013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E62825-DCCC-44E2-BEF0-76C5AB2E0E60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B9C612-4DBF-4843-9747-2D8C9E20A511}" type="datetimeFigureOut">
              <a:rPr lang="uk-UA" smtClean="0"/>
              <a:pPr/>
              <a:t>31.01.2013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8DE62825-DCCC-44E2-BEF0-76C5AB2E0E60}" type="slidenum">
              <a:rPr lang="uk-UA" smtClean="0"/>
              <a:pPr/>
              <a:t>‹#›</a:t>
            </a:fld>
            <a:endParaRPr lang="uk-UA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C7B9C612-4DBF-4843-9747-2D8C9E20A511}" type="datetimeFigureOut">
              <a:rPr lang="uk-UA" smtClean="0"/>
              <a:pPr/>
              <a:t>31.01.2013</a:t>
            </a:fld>
            <a:endParaRPr lang="uk-UA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8DE62825-DCCC-44E2-BEF0-76C5AB2E0E60}" type="slidenum">
              <a:rPr lang="uk-UA" smtClean="0"/>
              <a:pPr/>
              <a:t>‹#›</a:t>
            </a:fld>
            <a:endParaRPr lang="uk-UA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55976" y="1412776"/>
            <a:ext cx="4139952" cy="31063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323528" y="332656"/>
            <a:ext cx="828092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800" dirty="0" err="1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Гроші</a:t>
            </a:r>
            <a:r>
              <a:rPr lang="ru-RU" sz="28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втратив</a:t>
            </a:r>
            <a:r>
              <a:rPr lang="ru-RU" sz="28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sz="2800" dirty="0" err="1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нічого</a:t>
            </a:r>
            <a:r>
              <a:rPr lang="ru-RU" sz="28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не </a:t>
            </a:r>
            <a:r>
              <a:rPr lang="ru-RU" sz="2800" dirty="0" err="1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втратив</a:t>
            </a:r>
            <a:r>
              <a:rPr lang="ru-RU" sz="28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, час </a:t>
            </a:r>
            <a:r>
              <a:rPr lang="ru-RU" sz="2800" dirty="0" err="1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втратив</a:t>
            </a:r>
            <a:r>
              <a:rPr lang="ru-RU" sz="28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sz="2800" dirty="0" err="1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багато</a:t>
            </a:r>
            <a:r>
              <a:rPr lang="ru-RU" sz="28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втратив</a:t>
            </a:r>
            <a:r>
              <a:rPr lang="ru-RU" sz="28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800" dirty="0" err="1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здоров’я</a:t>
            </a:r>
            <a:r>
              <a:rPr lang="ru-RU" sz="28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втратив</a:t>
            </a:r>
            <a:r>
              <a:rPr lang="ru-RU" sz="28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– все </a:t>
            </a:r>
            <a:r>
              <a:rPr lang="ru-RU" sz="2800" dirty="0" err="1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втратив</a:t>
            </a:r>
            <a:r>
              <a:rPr lang="ru-RU" sz="28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». </a:t>
            </a:r>
            <a:endParaRPr lang="uk-UA" sz="28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1340768"/>
            <a:ext cx="3564396" cy="2376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1115616" y="4725144"/>
            <a:ext cx="489654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Ми – </a:t>
            </a:r>
            <a:r>
              <a:rPr lang="ru-RU" sz="2400" b="1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дикі</a:t>
            </a:r>
            <a:r>
              <a:rPr lang="ru-RU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люди,</a:t>
            </a:r>
            <a:br>
              <a:rPr lang="ru-RU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Ми все </a:t>
            </a:r>
            <a:r>
              <a:rPr lang="ru-RU" sz="2400" b="1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винищуєм</a:t>
            </a:r>
            <a:r>
              <a:rPr lang="ru-RU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br>
              <a:rPr lang="ru-RU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Ми </a:t>
            </a:r>
            <a:r>
              <a:rPr lang="ru-RU" sz="2400" b="1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матір’ю-природою</a:t>
            </a:r>
            <a:r>
              <a:rPr lang="ru-RU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на </a:t>
            </a:r>
            <a:r>
              <a:rPr lang="ru-RU" sz="2400" b="1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ти</a:t>
            </a:r>
            <a:r>
              <a:rPr lang="ru-RU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br>
              <a:rPr lang="ru-RU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Ми </a:t>
            </a:r>
            <a:r>
              <a:rPr lang="ru-RU" sz="2400" b="1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свій</a:t>
            </a:r>
            <a:r>
              <a:rPr lang="ru-RU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кінець</a:t>
            </a:r>
            <a:r>
              <a:rPr lang="ru-RU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пришвидшуєм</a:t>
            </a:r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  Л. Костенко</a:t>
            </a:r>
            <a:endParaRPr lang="uk-UA" sz="24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580113" y="4581128"/>
            <a:ext cx="356388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dirty="0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Підготувала </a:t>
            </a:r>
          </a:p>
          <a:p>
            <a:r>
              <a:rPr lang="uk-UA" sz="2400" dirty="0" err="1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магістрантка</a:t>
            </a:r>
            <a:r>
              <a:rPr lang="uk-UA" sz="2400" dirty="0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 факультету</a:t>
            </a:r>
          </a:p>
          <a:p>
            <a:r>
              <a:rPr lang="uk-UA" sz="2400" dirty="0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 іноземних мов</a:t>
            </a:r>
          </a:p>
          <a:p>
            <a:r>
              <a:rPr lang="uk-UA" sz="2400" dirty="0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Мурашка Мар'яна</a:t>
            </a:r>
            <a:endParaRPr lang="uk-UA" sz="2400" dirty="0">
              <a:solidFill>
                <a:srgbClr val="8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ssolv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467544" y="0"/>
            <a:ext cx="8229600" cy="836712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4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Прислів</a:t>
            </a:r>
            <a:r>
              <a:rPr kumimoji="0" lang="en-US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’</a:t>
            </a:r>
            <a:r>
              <a:rPr kumimoji="0" lang="uk-UA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я та приказки про здоров</a:t>
            </a:r>
            <a:r>
              <a:rPr kumimoji="0" lang="en-US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’</a:t>
            </a:r>
            <a:r>
              <a:rPr kumimoji="0" lang="uk-UA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я</a:t>
            </a:r>
            <a:endParaRPr kumimoji="0" lang="ru-RU" sz="4000" b="0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395536" y="1196752"/>
            <a:ext cx="8748464" cy="4525963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1463040" marR="0" lvl="4" indent="-210312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4"/>
              </a:buClr>
              <a:buSzPct val="65000"/>
              <a:buFont typeface="Wingdings 2"/>
              <a:buChar char=""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Без </a:t>
            </a:r>
            <a:r>
              <a:rPr kumimoji="0" lang="ru-RU" sz="24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здоров'я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немає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щастя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.  </a:t>
            </a:r>
          </a:p>
          <a:p>
            <a:pPr marL="1463040" marR="0" lvl="4" indent="-210312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4"/>
              </a:buClr>
              <a:buSzPct val="65000"/>
              <a:buFont typeface="Wingdings 2"/>
              <a:buChar char=""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Веселий </a:t>
            </a:r>
            <a:r>
              <a:rPr kumimoji="0" lang="ru-RU" sz="24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сміх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- </a:t>
            </a:r>
            <a:r>
              <a:rPr kumimoji="0" lang="ru-RU" sz="24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це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здоров'я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.  </a:t>
            </a:r>
          </a:p>
          <a:p>
            <a:pPr marL="1463040" marR="0" lvl="4" indent="-210312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4"/>
              </a:buClr>
              <a:buSzPct val="65000"/>
              <a:buFont typeface="Wingdings 2"/>
              <a:buChar char=""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Доки </a:t>
            </a:r>
            <a:r>
              <a:rPr kumimoji="0" lang="ru-RU" sz="24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здоров'я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служить, то </a:t>
            </a:r>
            <a:r>
              <a:rPr kumimoji="0" lang="ru-RU" sz="24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людина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не тужить.  </a:t>
            </a:r>
          </a:p>
          <a:p>
            <a:pPr marL="1463040" marR="0" lvl="4" indent="-210312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4"/>
              </a:buClr>
              <a:buSzPct val="65000"/>
              <a:buFont typeface="Wingdings 2"/>
              <a:buChar char=""/>
              <a:tabLst/>
              <a:defRPr/>
            </a:pPr>
            <a:r>
              <a:rPr kumimoji="0" lang="ru-RU" sz="24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Було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б </a:t>
            </a:r>
            <a:r>
              <a:rPr kumimoji="0" lang="ru-RU" sz="24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здоров'я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, а все </a:t>
            </a:r>
            <a:r>
              <a:rPr kumimoji="0" lang="ru-RU" sz="24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інше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наживемо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.  </a:t>
            </a:r>
          </a:p>
          <a:p>
            <a:pPr marL="1463040" marR="0" lvl="4" indent="-210312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4"/>
              </a:buClr>
              <a:buSzPct val="65000"/>
              <a:buFont typeface="Wingdings 2"/>
              <a:buChar char=""/>
              <a:tabLst/>
              <a:defRPr/>
            </a:pPr>
            <a:r>
              <a:rPr kumimoji="0" lang="ru-RU" sz="24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Бережи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одежу </a:t>
            </a:r>
            <a:r>
              <a:rPr kumimoji="0" lang="ru-RU" sz="24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знова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, а </a:t>
            </a:r>
            <a:r>
              <a:rPr kumimoji="0" lang="ru-RU" sz="24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здоров'я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змолоду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.  </a:t>
            </a:r>
          </a:p>
          <a:p>
            <a:pPr marL="1463040" marR="0" lvl="4" indent="-210312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4"/>
              </a:buClr>
              <a:buSzPct val="65000"/>
              <a:buFont typeface="Wingdings 2"/>
              <a:buChar char=""/>
              <a:tabLst/>
              <a:defRPr/>
            </a:pPr>
            <a:r>
              <a:rPr kumimoji="0" lang="ru-RU" sz="24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Вартість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здоров'я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знає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лише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той, </a:t>
            </a:r>
            <a:r>
              <a:rPr kumimoji="0" lang="ru-RU" sz="24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хто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його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втратив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.   </a:t>
            </a:r>
          </a:p>
          <a:p>
            <a:pPr marL="1463040" marR="0" lvl="4" indent="-210312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4"/>
              </a:buClr>
              <a:buSzPct val="65000"/>
              <a:buFont typeface="Wingdings 2"/>
              <a:buChar char=""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Весела думка - половина </a:t>
            </a:r>
            <a:r>
              <a:rPr kumimoji="0" lang="ru-RU" sz="24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здоров'я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.  </a:t>
            </a:r>
          </a:p>
          <a:p>
            <a:pPr marL="1463040" marR="0" lvl="4" indent="-210312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4"/>
              </a:buClr>
              <a:buSzPct val="65000"/>
              <a:buFont typeface="Wingdings 2"/>
              <a:buChar char=""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Глянь на </a:t>
            </a:r>
            <a:r>
              <a:rPr kumimoji="0" lang="ru-RU" sz="24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вигляд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і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про </a:t>
            </a:r>
            <a:r>
              <a:rPr kumimoji="0" lang="ru-RU" sz="24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здоров'я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не питай.  </a:t>
            </a:r>
          </a:p>
          <a:p>
            <a:pPr marL="1463040" marR="0" lvl="4" indent="-210312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4"/>
              </a:buClr>
              <a:buSzPct val="65000"/>
              <a:buFont typeface="Wingdings 2"/>
              <a:buChar char=""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Здоровий </a:t>
            </a:r>
            <a:r>
              <a:rPr kumimoji="0" lang="ru-RU" sz="24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злидар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щасливіший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від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хворого </a:t>
            </a:r>
            <a:r>
              <a:rPr kumimoji="0" lang="ru-RU" sz="24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багача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.  </a:t>
            </a:r>
          </a:p>
          <a:p>
            <a:pPr marL="1463040" marR="0" lvl="4" indent="-210312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4"/>
              </a:buClr>
              <a:buSzPct val="65000"/>
              <a:buFont typeface="Wingdings 2"/>
              <a:buChar char=""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Здоровому все на </a:t>
            </a:r>
            <a:r>
              <a:rPr kumimoji="0" lang="ru-RU" sz="24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здоров'я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йде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,  </a:t>
            </a:r>
          </a:p>
          <a:p>
            <a:pPr marL="1463040" marR="0" lvl="4" indent="-210312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4"/>
              </a:buClr>
              <a:buSzPct val="65000"/>
              <a:buFont typeface="Wingdings 2"/>
              <a:buChar char=""/>
              <a:tabLst/>
              <a:defRPr/>
            </a:pPr>
            <a:r>
              <a:rPr kumimoji="0" lang="ru-RU" sz="24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Здоров'я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більше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варте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, як </a:t>
            </a:r>
            <a:r>
              <a:rPr kumimoji="0" lang="ru-RU" sz="24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багатство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.  </a:t>
            </a:r>
          </a:p>
          <a:p>
            <a:pPr marL="1463040" marR="0" lvl="4" indent="-210312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4"/>
              </a:buClr>
              <a:buSzPct val="65000"/>
              <a:buFont typeface="Wingdings 2"/>
              <a:buChar char=""/>
              <a:tabLst/>
              <a:defRPr/>
            </a:pPr>
            <a:r>
              <a:rPr kumimoji="0" lang="ru-RU" sz="24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Здоров'я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за </a:t>
            </a:r>
            <a:r>
              <a:rPr kumimoji="0" lang="ru-RU" sz="24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гроші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не </a:t>
            </a:r>
            <a:r>
              <a:rPr kumimoji="0" lang="ru-RU" sz="24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купиш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.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amond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48680"/>
            <a:ext cx="8229600" cy="348648"/>
          </a:xfrm>
        </p:spPr>
        <p:txBody>
          <a:bodyPr>
            <a:normAutofit fontScale="90000"/>
          </a:bodyPr>
          <a:lstStyle/>
          <a:p>
            <a:pPr algn="ctr"/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Висновки</a:t>
            </a:r>
            <a:endParaRPr lang="uk-UA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96752"/>
            <a:ext cx="8435280" cy="5127848"/>
          </a:xfrm>
        </p:spPr>
        <p:txBody>
          <a:bodyPr/>
          <a:lstStyle/>
          <a:p>
            <a:pPr algn="just"/>
            <a:r>
              <a:rPr lang="ru-RU" b="1" i="1" dirty="0" err="1" smtClean="0"/>
              <a:t>Якщо</a:t>
            </a:r>
            <a:r>
              <a:rPr lang="ru-RU" b="1" i="1" dirty="0" smtClean="0"/>
              <a:t> </a:t>
            </a:r>
            <a:r>
              <a:rPr lang="ru-RU" b="1" i="1" dirty="0" err="1" smtClean="0"/>
              <a:t>ви</a:t>
            </a:r>
            <a:r>
              <a:rPr lang="ru-RU" b="1" i="1" dirty="0" smtClean="0"/>
              <a:t> </a:t>
            </a:r>
            <a:r>
              <a:rPr lang="ru-RU" b="1" i="1" dirty="0" err="1" smtClean="0"/>
              <a:t>мрієте</a:t>
            </a:r>
            <a:r>
              <a:rPr lang="ru-RU" b="1" i="1" dirty="0" smtClean="0"/>
              <a:t> про струнке, </a:t>
            </a:r>
            <a:r>
              <a:rPr lang="ru-RU" b="1" i="1" dirty="0" err="1" smtClean="0"/>
              <a:t>здорове</a:t>
            </a:r>
            <a:r>
              <a:rPr lang="ru-RU" b="1" i="1" dirty="0" smtClean="0"/>
              <a:t>, </a:t>
            </a:r>
            <a:r>
              <a:rPr lang="ru-RU" b="1" i="1" dirty="0" err="1" smtClean="0"/>
              <a:t>сильне</a:t>
            </a:r>
            <a:r>
              <a:rPr lang="ru-RU" b="1" i="1" dirty="0" smtClean="0"/>
              <a:t> </a:t>
            </a:r>
            <a:r>
              <a:rPr lang="ru-RU" b="1" i="1" dirty="0" err="1" smtClean="0"/>
              <a:t>і</a:t>
            </a:r>
            <a:r>
              <a:rPr lang="ru-RU" b="1" i="1" dirty="0" smtClean="0"/>
              <a:t> </a:t>
            </a:r>
            <a:r>
              <a:rPr lang="ru-RU" b="1" i="1" dirty="0" err="1" smtClean="0"/>
              <a:t>витривале</a:t>
            </a:r>
            <a:r>
              <a:rPr lang="ru-RU" b="1" i="1" dirty="0" smtClean="0"/>
              <a:t> </a:t>
            </a:r>
            <a:r>
              <a:rPr lang="ru-RU" b="1" i="1" dirty="0" err="1" smtClean="0"/>
              <a:t>тіло</a:t>
            </a:r>
            <a:r>
              <a:rPr lang="ru-RU" b="1" i="1" dirty="0" smtClean="0"/>
              <a:t>, </a:t>
            </a:r>
            <a:r>
              <a:rPr lang="ru-RU" b="1" i="1" dirty="0" err="1" smtClean="0"/>
              <a:t>виберіть</a:t>
            </a:r>
            <a:r>
              <a:rPr lang="ru-RU" b="1" i="1" dirty="0" smtClean="0"/>
              <a:t> для себе </a:t>
            </a:r>
            <a:r>
              <a:rPr lang="ru-RU" b="1" i="1" dirty="0" err="1" smtClean="0"/>
              <a:t>хоча</a:t>
            </a:r>
            <a:r>
              <a:rPr lang="ru-RU" b="1" i="1" dirty="0" smtClean="0"/>
              <a:t> б одну </a:t>
            </a:r>
            <a:r>
              <a:rPr lang="ru-RU" b="1" i="1" dirty="0" err="1" smtClean="0"/>
              <a:t>з</a:t>
            </a:r>
            <a:r>
              <a:rPr lang="ru-RU" b="1" i="1" dirty="0" smtClean="0"/>
              <a:t> </a:t>
            </a:r>
            <a:r>
              <a:rPr lang="ru-RU" b="1" i="1" dirty="0" err="1" smtClean="0"/>
              <a:t>перерахованих</a:t>
            </a:r>
            <a:r>
              <a:rPr lang="ru-RU" b="1" i="1" dirty="0" smtClean="0"/>
              <a:t> </a:t>
            </a:r>
            <a:r>
              <a:rPr lang="ru-RU" b="1" i="1" dirty="0" err="1" smtClean="0"/>
              <a:t>вище</a:t>
            </a:r>
            <a:r>
              <a:rPr lang="ru-RU" b="1" i="1" dirty="0" smtClean="0"/>
              <a:t> </a:t>
            </a:r>
            <a:r>
              <a:rPr lang="ru-RU" b="1" i="1" dirty="0" err="1" smtClean="0"/>
              <a:t>звичок</a:t>
            </a:r>
            <a:r>
              <a:rPr lang="ru-RU" b="1" i="1" dirty="0" smtClean="0"/>
              <a:t> </a:t>
            </a:r>
            <a:r>
              <a:rPr lang="ru-RU" b="1" i="1" dirty="0" err="1" smtClean="0"/>
              <a:t>і</a:t>
            </a:r>
            <a:r>
              <a:rPr lang="ru-RU" b="1" i="1" dirty="0" smtClean="0"/>
              <a:t> не </a:t>
            </a:r>
            <a:r>
              <a:rPr lang="ru-RU" b="1" i="1" dirty="0" err="1" smtClean="0"/>
              <a:t>відступайте</a:t>
            </a:r>
            <a:r>
              <a:rPr lang="ru-RU" b="1" i="1" dirty="0" smtClean="0"/>
              <a:t> </a:t>
            </a:r>
            <a:r>
              <a:rPr lang="ru-RU" b="1" i="1" dirty="0" err="1" smtClean="0"/>
              <a:t>від</a:t>
            </a:r>
            <a:r>
              <a:rPr lang="ru-RU" b="1" i="1" dirty="0" smtClean="0"/>
              <a:t> </a:t>
            </a:r>
            <a:r>
              <a:rPr lang="ru-RU" b="1" i="1" dirty="0" err="1" smtClean="0"/>
              <a:t>неї</a:t>
            </a:r>
            <a:r>
              <a:rPr lang="ru-RU" b="1" i="1" dirty="0" smtClean="0"/>
              <a:t>. Коли </a:t>
            </a:r>
            <a:r>
              <a:rPr lang="ru-RU" b="1" i="1" dirty="0" err="1" smtClean="0"/>
              <a:t>ця</a:t>
            </a:r>
            <a:r>
              <a:rPr lang="ru-RU" b="1" i="1" dirty="0" smtClean="0"/>
              <a:t> </a:t>
            </a:r>
            <a:r>
              <a:rPr lang="ru-RU" b="1" i="1" dirty="0" err="1" smtClean="0"/>
              <a:t>звичка</a:t>
            </a:r>
            <a:r>
              <a:rPr lang="ru-RU" b="1" i="1" dirty="0" smtClean="0"/>
              <a:t> стане для вас другою натурою, </a:t>
            </a:r>
            <a:r>
              <a:rPr lang="ru-RU" b="1" i="1" dirty="0" err="1" smtClean="0"/>
              <a:t>переходьте</a:t>
            </a:r>
            <a:r>
              <a:rPr lang="ru-RU" b="1" i="1" dirty="0" smtClean="0"/>
              <a:t> до </a:t>
            </a:r>
            <a:r>
              <a:rPr lang="ru-RU" b="1" i="1" dirty="0" err="1" smtClean="0"/>
              <a:t>наступної</a:t>
            </a:r>
            <a:r>
              <a:rPr lang="ru-RU" b="1" i="1" dirty="0" smtClean="0"/>
              <a:t>. Чим </a:t>
            </a:r>
            <a:r>
              <a:rPr lang="ru-RU" b="1" i="1" dirty="0" err="1" smtClean="0"/>
              <a:t>більше</a:t>
            </a:r>
            <a:r>
              <a:rPr lang="ru-RU" b="1" i="1" dirty="0" smtClean="0"/>
              <a:t> у вас </a:t>
            </a:r>
            <a:r>
              <a:rPr lang="ru-RU" b="1" i="1" dirty="0" err="1" smtClean="0"/>
              <a:t>здорових</a:t>
            </a:r>
            <a:r>
              <a:rPr lang="ru-RU" b="1" i="1" dirty="0" smtClean="0"/>
              <a:t> </a:t>
            </a:r>
            <a:r>
              <a:rPr lang="ru-RU" b="1" i="1" dirty="0" err="1" smtClean="0"/>
              <a:t>звичок</a:t>
            </a:r>
            <a:r>
              <a:rPr lang="ru-RU" b="1" i="1" dirty="0" smtClean="0"/>
              <a:t>, </a:t>
            </a:r>
            <a:r>
              <a:rPr lang="ru-RU" b="1" i="1" dirty="0" err="1" smtClean="0"/>
              <a:t>тим</a:t>
            </a:r>
            <a:r>
              <a:rPr lang="ru-RU" b="1" i="1" dirty="0" smtClean="0"/>
              <a:t> легшим </a:t>
            </a:r>
            <a:r>
              <a:rPr lang="ru-RU" b="1" i="1" dirty="0" err="1" smtClean="0"/>
              <a:t>і</a:t>
            </a:r>
            <a:r>
              <a:rPr lang="ru-RU" b="1" i="1" dirty="0" smtClean="0"/>
              <a:t> </a:t>
            </a:r>
            <a:r>
              <a:rPr lang="ru-RU" b="1" i="1" dirty="0" err="1" smtClean="0"/>
              <a:t>насиченішим</a:t>
            </a:r>
            <a:r>
              <a:rPr lang="ru-RU" b="1" i="1" dirty="0" smtClean="0"/>
              <a:t> буде ваше </a:t>
            </a:r>
            <a:r>
              <a:rPr lang="ru-RU" b="1" i="1" dirty="0" err="1" smtClean="0"/>
              <a:t>життя</a:t>
            </a:r>
            <a:r>
              <a:rPr lang="ru-RU" b="1" i="1" dirty="0" smtClean="0"/>
              <a:t>, </a:t>
            </a:r>
            <a:r>
              <a:rPr lang="ru-RU" b="1" i="1" dirty="0" err="1" smtClean="0"/>
              <a:t>і</a:t>
            </a:r>
            <a:r>
              <a:rPr lang="ru-RU" b="1" i="1" dirty="0" smtClean="0"/>
              <a:t> </a:t>
            </a:r>
            <a:r>
              <a:rPr lang="ru-RU" b="1" i="1" dirty="0" err="1" smtClean="0"/>
              <a:t>тим</a:t>
            </a:r>
            <a:r>
              <a:rPr lang="ru-RU" b="1" i="1" dirty="0" smtClean="0"/>
              <a:t> </a:t>
            </a:r>
            <a:r>
              <a:rPr lang="ru-RU" b="1" i="1" dirty="0" err="1" smtClean="0"/>
              <a:t>більше</a:t>
            </a:r>
            <a:r>
              <a:rPr lang="ru-RU" b="1" i="1" dirty="0" smtClean="0"/>
              <a:t> вас буде </a:t>
            </a:r>
            <a:r>
              <a:rPr lang="ru-RU" b="1" i="1" dirty="0" err="1" smtClean="0"/>
              <a:t>радувати</a:t>
            </a:r>
            <a:r>
              <a:rPr lang="ru-RU" b="1" i="1" dirty="0" smtClean="0"/>
              <a:t> ваше </a:t>
            </a:r>
            <a:r>
              <a:rPr lang="ru-RU" b="1" i="1" dirty="0" err="1" smtClean="0"/>
              <a:t>відображення</a:t>
            </a:r>
            <a:r>
              <a:rPr lang="ru-RU" b="1" i="1" dirty="0" smtClean="0"/>
              <a:t> в </a:t>
            </a:r>
            <a:r>
              <a:rPr lang="ru-RU" b="1" i="1" dirty="0" err="1" smtClean="0"/>
              <a:t>дзеркалі</a:t>
            </a:r>
            <a:r>
              <a:rPr lang="ru-RU" b="1" i="1" dirty="0" smtClean="0"/>
              <a:t>.</a:t>
            </a:r>
          </a:p>
          <a:p>
            <a:pPr algn="ctr">
              <a:buNone/>
            </a:pPr>
            <a:r>
              <a:rPr lang="uk-UA" sz="2400" b="1" dirty="0" smtClean="0"/>
              <a:t>Пам'ятайте:</a:t>
            </a:r>
          </a:p>
          <a:p>
            <a:pPr>
              <a:buFontTx/>
              <a:buNone/>
            </a:pPr>
            <a:r>
              <a:rPr lang="uk-UA" sz="2400" i="1" dirty="0" smtClean="0">
                <a:solidFill>
                  <a:srgbClr val="FF0000"/>
                </a:solidFill>
              </a:rPr>
              <a:t>Здоров'я - найбільше багатство!</a:t>
            </a:r>
          </a:p>
          <a:p>
            <a:pPr>
              <a:buFontTx/>
              <a:buNone/>
            </a:pPr>
            <a:r>
              <a:rPr lang="uk-UA" sz="2400" i="1" dirty="0" smtClean="0">
                <a:solidFill>
                  <a:srgbClr val="FF0000"/>
                </a:solidFill>
              </a:rPr>
              <a:t>Зруйнувати його легко, але відновити дуже важко.</a:t>
            </a:r>
            <a:endParaRPr lang="ru-RU" sz="2400" i="1" dirty="0" smtClean="0">
              <a:solidFill>
                <a:srgbClr val="FF0000"/>
              </a:solidFill>
            </a:endParaRPr>
          </a:p>
          <a:p>
            <a:pPr algn="just"/>
            <a:endParaRPr lang="uk-UA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755576" y="404665"/>
            <a:ext cx="7992888" cy="80637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800" b="1" i="1" dirty="0" err="1" smtClean="0">
                <a:latin typeface="Times New Roman" pitchFamily="18" charset="0"/>
                <a:cs typeface="Times New Roman" pitchFamily="18" charset="0"/>
              </a:rPr>
              <a:t>Кожна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нормальна </a:t>
            </a:r>
            <a:r>
              <a:rPr lang="ru-RU" sz="2800" b="1" i="1" dirty="0" err="1">
                <a:latin typeface="Times New Roman" pitchFamily="18" charset="0"/>
                <a:cs typeface="Times New Roman" pitchFamily="18" charset="0"/>
              </a:rPr>
              <a:t>людина</a:t>
            </a:r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i="1" dirty="0" err="1">
                <a:latin typeface="Times New Roman" pitchFamily="18" charset="0"/>
                <a:cs typeface="Times New Roman" pitchFamily="18" charset="0"/>
              </a:rPr>
              <a:t>бажає</a:t>
            </a:r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i="1" dirty="0" err="1">
                <a:latin typeface="Times New Roman" pitchFamily="18" charset="0"/>
                <a:cs typeface="Times New Roman" pitchFamily="18" charset="0"/>
              </a:rPr>
              <a:t>жити</a:t>
            </a:r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i="1" dirty="0" err="1">
                <a:latin typeface="Times New Roman" pitchFamily="18" charset="0"/>
                <a:cs typeface="Times New Roman" pitchFamily="18" charset="0"/>
              </a:rPr>
              <a:t>довго</a:t>
            </a:r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i="1" dirty="0" err="1">
                <a:latin typeface="Times New Roman" pitchFamily="18" charset="0"/>
                <a:cs typeface="Times New Roman" pitchFamily="18" charset="0"/>
              </a:rPr>
              <a:t>й</a:t>
            </a:r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i="1" dirty="0" err="1">
                <a:latin typeface="Times New Roman" pitchFamily="18" charset="0"/>
                <a:cs typeface="Times New Roman" pitchFamily="18" charset="0"/>
              </a:rPr>
              <a:t>щасливо</a:t>
            </a:r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.  Але </a:t>
            </a:r>
            <a:r>
              <a:rPr lang="ru-RU" sz="2800" b="1" i="1" dirty="0" err="1">
                <a:latin typeface="Times New Roman" pitchFamily="18" charset="0"/>
                <a:cs typeface="Times New Roman" pitchFamily="18" charset="0"/>
              </a:rPr>
              <a:t>що</a:t>
            </a:r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 ми </a:t>
            </a:r>
            <a:r>
              <a:rPr lang="ru-RU" sz="2800" b="1" i="1" dirty="0" err="1">
                <a:latin typeface="Times New Roman" pitchFamily="18" charset="0"/>
                <a:cs typeface="Times New Roman" pitchFamily="18" charset="0"/>
              </a:rPr>
              <a:t>робимо</a:t>
            </a:r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 для того, </a:t>
            </a:r>
            <a:r>
              <a:rPr lang="ru-RU" sz="2800" b="1" i="1" dirty="0" err="1">
                <a:latin typeface="Times New Roman" pitchFamily="18" charset="0"/>
                <a:cs typeface="Times New Roman" pitchFamily="18" charset="0"/>
              </a:rPr>
              <a:t>щоб</a:t>
            </a:r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 вести здоровий </a:t>
            </a:r>
            <a:r>
              <a:rPr lang="ru-RU" sz="2800" b="1" i="1" dirty="0" err="1">
                <a:latin typeface="Times New Roman" pitchFamily="18" charset="0"/>
                <a:cs typeface="Times New Roman" pitchFamily="18" charset="0"/>
              </a:rPr>
              <a:t>спосіб</a:t>
            </a:r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i="1" dirty="0" err="1">
                <a:latin typeface="Times New Roman" pitchFamily="18" charset="0"/>
                <a:cs typeface="Times New Roman" pitchFamily="18" charset="0"/>
              </a:rPr>
              <a:t>життя</a:t>
            </a:r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? </a:t>
            </a:r>
            <a:r>
              <a:rPr lang="ru-RU" sz="2800" b="1" i="1" dirty="0" err="1">
                <a:latin typeface="Times New Roman" pitchFamily="18" charset="0"/>
                <a:cs typeface="Times New Roman" pitchFamily="18" charset="0"/>
              </a:rPr>
              <a:t>Якщо</a:t>
            </a:r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i="1" dirty="0" err="1">
                <a:latin typeface="Times New Roman" pitchFamily="18" charset="0"/>
                <a:cs typeface="Times New Roman" pitchFamily="18" charset="0"/>
              </a:rPr>
              <a:t>проаналізувати</a:t>
            </a:r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 те, як </a:t>
            </a:r>
            <a:r>
              <a:rPr lang="ru-RU" sz="2800" b="1" i="1" dirty="0" err="1">
                <a:latin typeface="Times New Roman" pitchFamily="18" charset="0"/>
                <a:cs typeface="Times New Roman" pitchFamily="18" charset="0"/>
              </a:rPr>
              <a:t>більшість</a:t>
            </a:r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i="1" dirty="0" err="1">
                <a:latin typeface="Times New Roman" pitchFamily="18" charset="0"/>
                <a:cs typeface="Times New Roman" pitchFamily="18" charset="0"/>
              </a:rPr>
              <a:t>звичайних</a:t>
            </a:r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 людей проводить </a:t>
            </a:r>
            <a:r>
              <a:rPr lang="ru-RU" sz="2800" b="1" i="1" dirty="0" err="1">
                <a:latin typeface="Times New Roman" pitchFamily="18" charset="0"/>
                <a:cs typeface="Times New Roman" pitchFamily="18" charset="0"/>
              </a:rPr>
              <a:t>свій</a:t>
            </a:r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 день, то </a:t>
            </a:r>
            <a:r>
              <a:rPr lang="ru-RU" sz="2800" b="1" i="1" dirty="0" err="1">
                <a:latin typeface="Times New Roman" pitchFamily="18" charset="0"/>
                <a:cs typeface="Times New Roman" pitchFamily="18" charset="0"/>
              </a:rPr>
              <a:t>виходить</a:t>
            </a:r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i="1" dirty="0" err="1">
                <a:latin typeface="Times New Roman" pitchFamily="18" charset="0"/>
                <a:cs typeface="Times New Roman" pitchFamily="18" charset="0"/>
              </a:rPr>
              <a:t>якраз</a:t>
            </a:r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i="1" dirty="0" err="1">
                <a:latin typeface="Times New Roman" pitchFamily="18" charset="0"/>
                <a:cs typeface="Times New Roman" pitchFamily="18" charset="0"/>
              </a:rPr>
              <a:t>навпаки</a:t>
            </a:r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. Кожного дня ми </a:t>
            </a:r>
            <a:r>
              <a:rPr lang="ru-RU" sz="2800" b="1" i="1" dirty="0" err="1">
                <a:latin typeface="Times New Roman" pitchFamily="18" charset="0"/>
                <a:cs typeface="Times New Roman" pitchFamily="18" charset="0"/>
              </a:rPr>
              <a:t>робимо</a:t>
            </a:r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 те, </a:t>
            </a:r>
            <a:r>
              <a:rPr lang="ru-RU" sz="2800" b="1" i="1" dirty="0" err="1">
                <a:latin typeface="Times New Roman" pitchFamily="18" charset="0"/>
                <a:cs typeface="Times New Roman" pitchFamily="18" charset="0"/>
              </a:rPr>
              <a:t>що</a:t>
            </a:r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i="1" dirty="0" err="1">
                <a:latin typeface="Times New Roman" pitchFamily="18" charset="0"/>
                <a:cs typeface="Times New Roman" pitchFamily="18" charset="0"/>
              </a:rPr>
              <a:t>тільки</a:t>
            </a:r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i="1" dirty="0" err="1">
                <a:latin typeface="Times New Roman" pitchFamily="18" charset="0"/>
                <a:cs typeface="Times New Roman" pitchFamily="18" charset="0"/>
              </a:rPr>
              <a:t>погіршує</a:t>
            </a:r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 наше </a:t>
            </a:r>
            <a:r>
              <a:rPr lang="ru-RU" sz="2800" b="1" i="1" dirty="0" err="1">
                <a:latin typeface="Times New Roman" pitchFamily="18" charset="0"/>
                <a:cs typeface="Times New Roman" pitchFamily="18" charset="0"/>
              </a:rPr>
              <a:t>здоров’я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uk-UA" sz="2400" b="1" dirty="0" smtClean="0">
                <a:latin typeface="Times New Roman" pitchFamily="18" charset="0"/>
                <a:cs typeface="Times New Roman" pitchFamily="18" charset="0"/>
              </a:rPr>
              <a:t>Мета 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– закликати молодь відповідально ставитися до свого здоров’я.</a:t>
            </a:r>
          </a:p>
          <a:p>
            <a:r>
              <a:rPr lang="uk-UA" sz="2400" b="1" dirty="0" smtClean="0">
                <a:latin typeface="Times New Roman" pitchFamily="18" charset="0"/>
                <a:cs typeface="Times New Roman" pitchFamily="18" charset="0"/>
              </a:rPr>
              <a:t>Завдання: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lvl="0" algn="just">
              <a:buFont typeface="Wingdings" pitchFamily="2" charset="2"/>
              <a:buChar char="Ø"/>
            </a:pP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викликати інтерес в молоді до спорту;</a:t>
            </a:r>
          </a:p>
          <a:p>
            <a:pPr lvl="0" algn="just">
              <a:buFont typeface="Wingdings" pitchFamily="2" charset="2"/>
              <a:buChar char="Ø"/>
            </a:pP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проінформувати молоде покоління про здорове харчування і наслідки шкідливих звичок;</a:t>
            </a:r>
          </a:p>
          <a:p>
            <a:pPr lvl="0" algn="just">
              <a:buFont typeface="Wingdings" pitchFamily="2" charset="2"/>
              <a:buChar char="Ø"/>
            </a:pP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залучити молодь до активної громадської діяльності у    м. Тернопіль;</a:t>
            </a:r>
          </a:p>
          <a:p>
            <a:pPr algn="just"/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uk-UA" sz="2800" b="1" dirty="0" smtClean="0"/>
          </a:p>
          <a:p>
            <a:pPr algn="just"/>
            <a:r>
              <a:rPr lang="uk-UA" sz="2800" dirty="0" smtClean="0"/>
              <a:t/>
            </a:r>
            <a:br>
              <a:rPr lang="uk-UA" sz="2800" dirty="0" smtClean="0"/>
            </a:b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/>
              <a:t/>
            </a:r>
            <a:br>
              <a:rPr lang="ru-RU" dirty="0"/>
            </a:br>
            <a:endParaRPr lang="uk-UA" dirty="0"/>
          </a:p>
        </p:txBody>
      </p:sp>
    </p:spTree>
  </p:cSld>
  <p:clrMapOvr>
    <a:masterClrMapping/>
  </p:clrMapOvr>
  <p:transition>
    <p:wedg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755576" y="404664"/>
            <a:ext cx="7613650" cy="8382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Gabriola" pitchFamily="82" charset="0"/>
                <a:ea typeface="+mj-ea"/>
                <a:cs typeface="+mj-cs"/>
              </a:rPr>
              <a:t>Сучасне уявлення про здоров</a:t>
            </a: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Gabriola" pitchFamily="82" charset="0"/>
                <a:ea typeface="+mj-ea"/>
                <a:cs typeface="+mj-cs"/>
              </a:rPr>
              <a:t>’</a:t>
            </a:r>
            <a:r>
              <a:rPr kumimoji="0" lang="uk-UA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Gabriola" pitchFamily="82" charset="0"/>
                <a:ea typeface="+mj-ea"/>
                <a:cs typeface="+mj-cs"/>
              </a:rPr>
              <a:t>я </a:t>
            </a:r>
            <a:r>
              <a:rPr kumimoji="0" lang="uk-UA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Gabriola" pitchFamily="82" charset="0"/>
                <a:ea typeface="+mj-ea"/>
                <a:cs typeface="+mj-cs"/>
              </a:rPr>
              <a:t/>
            </a:r>
            <a:br>
              <a:rPr kumimoji="0" lang="uk-UA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Gabriola" pitchFamily="82" charset="0"/>
                <a:ea typeface="+mj-ea"/>
                <a:cs typeface="+mj-cs"/>
              </a:rPr>
            </a:br>
            <a:endParaRPr kumimoji="0" lang="ru-RU" sz="4400" b="1" i="0" u="none" strike="noStrike" kern="1200" cap="none" spc="0" normalizeH="0" baseline="0" noProof="0" dirty="0" smtClean="0">
              <a:ln>
                <a:noFill/>
              </a:ln>
              <a:solidFill>
                <a:srgbClr val="000099"/>
              </a:solidFill>
              <a:effectLst/>
              <a:uLnTx/>
              <a:uFillTx/>
              <a:latin typeface="Gabriola" pitchFamily="82" charset="0"/>
              <a:ea typeface="+mj-ea"/>
              <a:cs typeface="+mj-cs"/>
            </a:endParaRPr>
          </a:p>
        </p:txBody>
      </p:sp>
      <p:sp>
        <p:nvSpPr>
          <p:cNvPr id="6" name="AutoShape 3"/>
          <p:cNvSpPr>
            <a:spLocks noChangeArrowheads="1"/>
          </p:cNvSpPr>
          <p:nvPr/>
        </p:nvSpPr>
        <p:spPr bwMode="auto">
          <a:xfrm>
            <a:off x="1258888" y="1349375"/>
            <a:ext cx="6480175" cy="5400675"/>
          </a:xfrm>
          <a:prstGeom prst="star5">
            <a:avLst/>
          </a:prstGeom>
          <a:solidFill>
            <a:srgbClr val="F0E4EE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uk-UA">
              <a:latin typeface="Tahoma" charset="0"/>
            </a:endParaRPr>
          </a:p>
        </p:txBody>
      </p:sp>
      <p:sp>
        <p:nvSpPr>
          <p:cNvPr id="7" name="AutoShape 4"/>
          <p:cNvSpPr>
            <a:spLocks noChangeArrowheads="1"/>
          </p:cNvSpPr>
          <p:nvPr/>
        </p:nvSpPr>
        <p:spPr bwMode="auto">
          <a:xfrm>
            <a:off x="3779838" y="1492250"/>
            <a:ext cx="1439862" cy="1944688"/>
          </a:xfrm>
          <a:prstGeom prst="triangle">
            <a:avLst>
              <a:gd name="adj" fmla="val 50000"/>
            </a:avLst>
          </a:prstGeom>
          <a:solidFill>
            <a:srgbClr val="F0E4EE"/>
          </a:solidFill>
          <a:ln w="9525">
            <a:solidFill>
              <a:srgbClr val="F0E4EE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uk-UA" sz="900" b="1" dirty="0">
              <a:latin typeface="Tahoma" charset="0"/>
            </a:endParaRPr>
          </a:p>
          <a:p>
            <a:pPr algn="ctr"/>
            <a:endParaRPr lang="uk-UA" sz="900" b="1" dirty="0">
              <a:latin typeface="Tahoma" charset="0"/>
            </a:endParaRPr>
          </a:p>
          <a:p>
            <a:pPr algn="ctr"/>
            <a:endParaRPr lang="uk-UA" sz="900" b="1" dirty="0">
              <a:latin typeface="Tahoma" charset="0"/>
            </a:endParaRPr>
          </a:p>
          <a:p>
            <a:pPr algn="ctr"/>
            <a:r>
              <a:rPr lang="uk-UA" sz="1400" b="1" i="1" dirty="0">
                <a:solidFill>
                  <a:schemeClr val="bg1"/>
                </a:solidFill>
                <a:latin typeface="Tahoma" charset="0"/>
              </a:rPr>
              <a:t>Духовне </a:t>
            </a:r>
          </a:p>
          <a:p>
            <a:pPr algn="ctr"/>
            <a:r>
              <a:rPr lang="uk-UA" sz="1400" b="1" i="1" dirty="0">
                <a:solidFill>
                  <a:schemeClr val="bg1"/>
                </a:solidFill>
                <a:latin typeface="Tahoma" charset="0"/>
              </a:rPr>
              <a:t>благополуччя</a:t>
            </a:r>
          </a:p>
        </p:txBody>
      </p:sp>
      <p:sp>
        <p:nvSpPr>
          <p:cNvPr id="8" name="AutoShape 7"/>
          <p:cNvSpPr>
            <a:spLocks noChangeArrowheads="1"/>
          </p:cNvSpPr>
          <p:nvPr/>
        </p:nvSpPr>
        <p:spPr bwMode="auto">
          <a:xfrm rot="4442802">
            <a:off x="5944394" y="2775744"/>
            <a:ext cx="936625" cy="2097087"/>
          </a:xfrm>
          <a:prstGeom prst="triangle">
            <a:avLst>
              <a:gd name="adj" fmla="val 44630"/>
            </a:avLst>
          </a:prstGeom>
          <a:solidFill>
            <a:srgbClr val="F0E4EE"/>
          </a:solidFill>
          <a:ln w="0">
            <a:solidFill>
              <a:srgbClr val="F0E4EE"/>
            </a:solidFill>
            <a:miter lim="800000"/>
            <a:headEnd/>
            <a:tailEnd/>
          </a:ln>
          <a:effectLst/>
        </p:spPr>
        <p:txBody>
          <a:bodyPr rot="10800000" vert="eaVert" wrap="none" anchor="ctr"/>
          <a:lstStyle/>
          <a:p>
            <a:r>
              <a:rPr lang="uk-UA" sz="1400" b="1" dirty="0">
                <a:solidFill>
                  <a:schemeClr val="bg1"/>
                </a:solidFill>
                <a:latin typeface="Tahoma" charset="0"/>
              </a:rPr>
              <a:t>Емоційне </a:t>
            </a:r>
          </a:p>
          <a:p>
            <a:r>
              <a:rPr lang="uk-UA" sz="1400" b="1" dirty="0">
                <a:solidFill>
                  <a:schemeClr val="bg1"/>
                </a:solidFill>
                <a:latin typeface="Tahoma" charset="0"/>
              </a:rPr>
              <a:t>благополуччя</a:t>
            </a:r>
          </a:p>
        </p:txBody>
      </p:sp>
      <p:sp>
        <p:nvSpPr>
          <p:cNvPr id="9" name="AutoShape 8"/>
          <p:cNvSpPr>
            <a:spLocks noChangeArrowheads="1"/>
          </p:cNvSpPr>
          <p:nvPr/>
        </p:nvSpPr>
        <p:spPr bwMode="auto">
          <a:xfrm rot="17053008">
            <a:off x="1859756" y="2829719"/>
            <a:ext cx="1287463" cy="2054225"/>
          </a:xfrm>
          <a:prstGeom prst="triangle">
            <a:avLst>
              <a:gd name="adj" fmla="val 58051"/>
            </a:avLst>
          </a:prstGeom>
          <a:solidFill>
            <a:srgbClr val="F0E4EE"/>
          </a:solidFill>
          <a:ln w="9525">
            <a:solidFill>
              <a:srgbClr val="F0E4EE"/>
            </a:solidFill>
            <a:miter lim="800000"/>
            <a:headEnd/>
            <a:tailEnd/>
          </a:ln>
          <a:effectLst/>
        </p:spPr>
        <p:txBody>
          <a:bodyPr vert="eaVert" wrap="none" anchor="ctr"/>
          <a:lstStyle/>
          <a:p>
            <a:pPr algn="r"/>
            <a:r>
              <a:rPr lang="uk-UA" sz="1400" b="1" i="1" dirty="0">
                <a:solidFill>
                  <a:schemeClr val="bg1"/>
                </a:solidFill>
                <a:latin typeface="Tahoma" charset="0"/>
              </a:rPr>
              <a:t>Інтелектуальне</a:t>
            </a:r>
          </a:p>
          <a:p>
            <a:pPr algn="r"/>
            <a:r>
              <a:rPr lang="uk-UA" sz="1400" b="1" i="1" dirty="0">
                <a:solidFill>
                  <a:schemeClr val="bg1"/>
                </a:solidFill>
                <a:latin typeface="Tahoma" charset="0"/>
              </a:rPr>
              <a:t>благополуччя</a:t>
            </a:r>
          </a:p>
        </p:txBody>
      </p:sp>
      <p:sp>
        <p:nvSpPr>
          <p:cNvPr id="10" name="AutoShape 9"/>
          <p:cNvSpPr>
            <a:spLocks noChangeArrowheads="1"/>
          </p:cNvSpPr>
          <p:nvPr/>
        </p:nvSpPr>
        <p:spPr bwMode="auto">
          <a:xfrm rot="10800000">
            <a:off x="3491880" y="3573016"/>
            <a:ext cx="1944613" cy="1440160"/>
          </a:xfrm>
          <a:prstGeom prst="pentagon">
            <a:avLst/>
          </a:prstGeom>
          <a:solidFill>
            <a:srgbClr val="F0E4EE"/>
          </a:solidFill>
          <a:ln w="9525">
            <a:solidFill>
              <a:srgbClr val="F0E4EE"/>
            </a:solidFill>
            <a:miter lim="800000"/>
            <a:headEnd/>
            <a:tailEnd/>
          </a:ln>
          <a:effectLst/>
        </p:spPr>
        <p:txBody>
          <a:bodyPr rot="10800000" wrap="none" anchor="ctr"/>
          <a:lstStyle/>
          <a:p>
            <a:pPr algn="ctr"/>
            <a:r>
              <a:rPr lang="uk-UA" sz="1400" b="1" dirty="0">
                <a:solidFill>
                  <a:srgbClr val="FF0000"/>
                </a:solidFill>
                <a:latin typeface="Tahoma" charset="0"/>
              </a:rPr>
              <a:t>Здоров’я —</a:t>
            </a:r>
          </a:p>
          <a:p>
            <a:pPr algn="ctr"/>
            <a:r>
              <a:rPr lang="uk-UA" sz="1400" b="1" dirty="0">
                <a:solidFill>
                  <a:srgbClr val="FF0000"/>
                </a:solidFill>
                <a:latin typeface="Tahoma" charset="0"/>
              </a:rPr>
              <a:t>це стан повного </a:t>
            </a:r>
          </a:p>
          <a:p>
            <a:pPr algn="ctr"/>
            <a:r>
              <a:rPr lang="uk-UA" sz="1400" b="1" dirty="0">
                <a:solidFill>
                  <a:srgbClr val="FF0000"/>
                </a:solidFill>
                <a:latin typeface="Tahoma" charset="0"/>
              </a:rPr>
              <a:t>фізичного, </a:t>
            </a:r>
          </a:p>
          <a:p>
            <a:pPr algn="ctr"/>
            <a:r>
              <a:rPr lang="uk-UA" sz="1400" b="1" dirty="0">
                <a:solidFill>
                  <a:srgbClr val="FF0000"/>
                </a:solidFill>
                <a:latin typeface="Tahoma" charset="0"/>
              </a:rPr>
              <a:t>психологічного </a:t>
            </a:r>
          </a:p>
          <a:p>
            <a:pPr algn="ctr"/>
            <a:r>
              <a:rPr lang="uk-UA" sz="1400" b="1" dirty="0">
                <a:solidFill>
                  <a:srgbClr val="FF0000"/>
                </a:solidFill>
                <a:latin typeface="Tahoma" charset="0"/>
              </a:rPr>
              <a:t>і соціального </a:t>
            </a:r>
          </a:p>
          <a:p>
            <a:pPr algn="ctr"/>
            <a:r>
              <a:rPr lang="uk-UA" sz="1400" b="1" dirty="0">
                <a:solidFill>
                  <a:srgbClr val="FF0000"/>
                </a:solidFill>
                <a:latin typeface="Tahoma" charset="0"/>
              </a:rPr>
              <a:t>благополуччя </a:t>
            </a:r>
          </a:p>
          <a:p>
            <a:pPr algn="ctr"/>
            <a:endParaRPr lang="ru-RU" sz="1400" b="1" dirty="0">
              <a:solidFill>
                <a:srgbClr val="FF0000"/>
              </a:solidFill>
              <a:latin typeface="Tahoma" charset="0"/>
            </a:endParaRPr>
          </a:p>
        </p:txBody>
      </p:sp>
      <p:sp>
        <p:nvSpPr>
          <p:cNvPr id="11" name="AutoShape 10"/>
          <p:cNvSpPr>
            <a:spLocks/>
          </p:cNvSpPr>
          <p:nvPr/>
        </p:nvSpPr>
        <p:spPr bwMode="auto">
          <a:xfrm>
            <a:off x="6011863" y="2133600"/>
            <a:ext cx="2520950" cy="647700"/>
          </a:xfrm>
          <a:prstGeom prst="borderCallout1">
            <a:avLst>
              <a:gd name="adj1" fmla="val 17648"/>
              <a:gd name="adj2" fmla="val -3023"/>
              <a:gd name="adj3" fmla="val 144361"/>
              <a:gd name="adj4" fmla="val -37093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>
              <a:spcBef>
                <a:spcPct val="30000"/>
              </a:spcBef>
            </a:pPr>
            <a:r>
              <a:rPr lang="uk-UA" sz="1400" b="1">
                <a:solidFill>
                  <a:srgbClr val="000099"/>
                </a:solidFill>
                <a:latin typeface="Tahoma" charset="0"/>
              </a:rPr>
              <a:t>Вищі цінності, ідеали, </a:t>
            </a:r>
          </a:p>
          <a:p>
            <a:pPr>
              <a:spcBef>
                <a:spcPct val="30000"/>
              </a:spcBef>
            </a:pPr>
            <a:r>
              <a:rPr lang="uk-UA" sz="1400" b="1">
                <a:solidFill>
                  <a:srgbClr val="000099"/>
                </a:solidFill>
                <a:latin typeface="Tahoma" charset="0"/>
              </a:rPr>
              <a:t>мета і сенс життя</a:t>
            </a:r>
          </a:p>
          <a:p>
            <a:pPr algn="ctr"/>
            <a:endParaRPr lang="ru-RU" sz="1400">
              <a:solidFill>
                <a:srgbClr val="000099"/>
              </a:solidFill>
              <a:latin typeface="Tahoma" charset="0"/>
            </a:endParaRPr>
          </a:p>
        </p:txBody>
      </p:sp>
      <p:sp>
        <p:nvSpPr>
          <p:cNvPr id="12" name="AutoShape 11"/>
          <p:cNvSpPr>
            <a:spLocks/>
          </p:cNvSpPr>
          <p:nvPr/>
        </p:nvSpPr>
        <p:spPr bwMode="auto">
          <a:xfrm>
            <a:off x="7092950" y="4221163"/>
            <a:ext cx="1871663" cy="1223962"/>
          </a:xfrm>
          <a:prstGeom prst="borderCallout1">
            <a:avLst>
              <a:gd name="adj1" fmla="val 9338"/>
              <a:gd name="adj2" fmla="val -4069"/>
              <a:gd name="adj3" fmla="val -34889"/>
              <a:gd name="adj4" fmla="val -11704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/>
            <a:r>
              <a:rPr lang="uk-UA" sz="1400" b="1">
                <a:solidFill>
                  <a:srgbClr val="000099"/>
                </a:solidFill>
                <a:latin typeface="Tahoma" charset="0"/>
              </a:rPr>
              <a:t>Як людина реагує на події, як справляється з невдачами і стресами</a:t>
            </a:r>
          </a:p>
        </p:txBody>
      </p:sp>
      <p:sp>
        <p:nvSpPr>
          <p:cNvPr id="13" name="AutoShape 12"/>
          <p:cNvSpPr>
            <a:spLocks/>
          </p:cNvSpPr>
          <p:nvPr/>
        </p:nvSpPr>
        <p:spPr bwMode="auto">
          <a:xfrm>
            <a:off x="3708400" y="6021388"/>
            <a:ext cx="1711325" cy="731837"/>
          </a:xfrm>
          <a:prstGeom prst="borderCallout1">
            <a:avLst>
              <a:gd name="adj1" fmla="val 15620"/>
              <a:gd name="adj2" fmla="val 104454"/>
              <a:gd name="adj3" fmla="val -103472"/>
              <a:gd name="adj4" fmla="val 104454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/>
            <a:r>
              <a:rPr lang="uk-UA" sz="1400" b="1" dirty="0">
                <a:solidFill>
                  <a:srgbClr val="000099"/>
                </a:solidFill>
                <a:latin typeface="Tahoma" charset="0"/>
              </a:rPr>
              <a:t>Спілкування і взаємодія з іншими людьми</a:t>
            </a:r>
          </a:p>
        </p:txBody>
      </p:sp>
      <p:sp>
        <p:nvSpPr>
          <p:cNvPr id="14" name="AutoShape 13"/>
          <p:cNvSpPr>
            <a:spLocks/>
          </p:cNvSpPr>
          <p:nvPr/>
        </p:nvSpPr>
        <p:spPr bwMode="auto">
          <a:xfrm>
            <a:off x="323528" y="5013176"/>
            <a:ext cx="2143125" cy="609600"/>
          </a:xfrm>
          <a:prstGeom prst="borderCallout1">
            <a:avLst>
              <a:gd name="adj1" fmla="val 18750"/>
              <a:gd name="adj2" fmla="val 103556"/>
              <a:gd name="adj3" fmla="val 71616"/>
              <a:gd name="adj4" fmla="val 150222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/>
            <a:r>
              <a:rPr lang="uk-UA" sz="1400" b="1">
                <a:solidFill>
                  <a:srgbClr val="000099"/>
                </a:solidFill>
                <a:latin typeface="Tahoma" charset="0"/>
              </a:rPr>
              <a:t>Вправи, харчування, гігієна, відпочинок</a:t>
            </a:r>
          </a:p>
        </p:txBody>
      </p:sp>
      <p:sp>
        <p:nvSpPr>
          <p:cNvPr id="15" name="AutoShape 14"/>
          <p:cNvSpPr>
            <a:spLocks/>
          </p:cNvSpPr>
          <p:nvPr/>
        </p:nvSpPr>
        <p:spPr bwMode="auto">
          <a:xfrm>
            <a:off x="251520" y="2060848"/>
            <a:ext cx="2376487" cy="1050925"/>
          </a:xfrm>
          <a:prstGeom prst="borderCallout1">
            <a:avLst>
              <a:gd name="adj1" fmla="val 10875"/>
              <a:gd name="adj2" fmla="val 103208"/>
              <a:gd name="adj3" fmla="val 140634"/>
              <a:gd name="adj4" fmla="val 108014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/>
            <a:r>
              <a:rPr lang="uk-UA" sz="1400" b="1" dirty="0">
                <a:solidFill>
                  <a:srgbClr val="000099"/>
                </a:solidFill>
                <a:latin typeface="Tahoma" charset="0"/>
              </a:rPr>
              <a:t>Здатність набувати і застосовувати знання, аналізувати проблеми і приймати рішення</a:t>
            </a:r>
          </a:p>
        </p:txBody>
      </p:sp>
      <p:sp>
        <p:nvSpPr>
          <p:cNvPr id="17" name="TextBox 16"/>
          <p:cNvSpPr txBox="1"/>
          <p:nvPr/>
        </p:nvSpPr>
        <p:spPr>
          <a:xfrm rot="19243783">
            <a:off x="2523972" y="5375246"/>
            <a:ext cx="259228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1600" b="1" i="1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Фізичне благополуччя</a:t>
            </a:r>
            <a:endParaRPr lang="uk-UA" sz="1600" b="1" i="1" dirty="0">
              <a:solidFill>
                <a:schemeClr val="bg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 rot="1526069">
            <a:off x="4826358" y="5299402"/>
            <a:ext cx="1800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1600" b="1" i="1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Соціальне благополуччя</a:t>
            </a:r>
            <a:endParaRPr lang="uk-UA" sz="1600" b="1" i="1" dirty="0">
              <a:solidFill>
                <a:schemeClr val="bg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  <p:transition>
    <p:checker dir="vert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260648"/>
            <a:ext cx="699512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uk-UA" b="1" dirty="0" smtClean="0"/>
              <a:t>7 правил здорового способу життя</a:t>
            </a:r>
            <a:endParaRPr lang="uk-UA" b="1" dirty="0"/>
          </a:p>
        </p:txBody>
      </p:sp>
      <p:sp>
        <p:nvSpPr>
          <p:cNvPr id="4" name="TextBox 3"/>
          <p:cNvSpPr txBox="1"/>
          <p:nvPr/>
        </p:nvSpPr>
        <p:spPr>
          <a:xfrm>
            <a:off x="611560" y="1412776"/>
            <a:ext cx="741682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err="1">
                <a:latin typeface="Times New Roman" pitchFamily="18" charset="0"/>
                <a:cs typeface="Times New Roman" pitchFamily="18" charset="0"/>
              </a:rPr>
              <a:t>Найважливіше</a:t>
            </a:r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 при здоровому </a:t>
            </a:r>
            <a:r>
              <a:rPr lang="ru-RU" sz="2400" b="1" i="1" dirty="0" err="1">
                <a:latin typeface="Times New Roman" pitchFamily="18" charset="0"/>
                <a:cs typeface="Times New Roman" pitchFamily="18" charset="0"/>
              </a:rPr>
              <a:t>способі</a:t>
            </a:r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dirty="0" err="1">
                <a:latin typeface="Times New Roman" pitchFamily="18" charset="0"/>
                <a:cs typeface="Times New Roman" pitchFamily="18" charset="0"/>
              </a:rPr>
              <a:t>життя</a:t>
            </a:r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sz="2400" b="1" i="1" dirty="0" err="1">
                <a:latin typeface="Times New Roman" pitchFamily="18" charset="0"/>
                <a:cs typeface="Times New Roman" pitchFamily="18" charset="0"/>
              </a:rPr>
              <a:t>це</a:t>
            </a:r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dirty="0" err="1">
                <a:latin typeface="Times New Roman" pitchFamily="18" charset="0"/>
                <a:cs typeface="Times New Roman" pitchFamily="18" charset="0"/>
              </a:rPr>
              <a:t>харчування</a:t>
            </a:r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400" b="1" i="1" u="sng" dirty="0" err="1">
                <a:latin typeface="Times New Roman" pitchFamily="18" charset="0"/>
                <a:cs typeface="Times New Roman" pitchFamily="18" charset="0"/>
              </a:rPr>
              <a:t>Правильне</a:t>
            </a:r>
            <a:r>
              <a:rPr lang="ru-RU" sz="2400" b="1" i="1" u="sng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u="sng" dirty="0" err="1">
                <a:latin typeface="Times New Roman" pitchFamily="18" charset="0"/>
                <a:cs typeface="Times New Roman" pitchFamily="18" charset="0"/>
              </a:rPr>
              <a:t>харчування</a:t>
            </a:r>
            <a:r>
              <a:rPr lang="ru-RU" sz="2400" b="1" i="1" u="sng" dirty="0">
                <a:latin typeface="Times New Roman" pitchFamily="18" charset="0"/>
                <a:cs typeface="Times New Roman" pitchFamily="18" charset="0"/>
              </a:rPr>
              <a:t>! </a:t>
            </a:r>
            <a:endParaRPr lang="uk-UA" sz="2400" b="1" i="1" u="sng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2996952"/>
            <a:ext cx="1512168" cy="15121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797152"/>
            <a:ext cx="2062603" cy="17728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691680" y="4005064"/>
            <a:ext cx="1080120" cy="1080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4716016" y="2276872"/>
            <a:ext cx="4427984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Раціональне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харчування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має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п’ять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основних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вимог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uk-UA" dirty="0" smtClean="0"/>
              <a:t/>
            </a:r>
            <a:br>
              <a:rPr lang="uk-UA" dirty="0" smtClean="0"/>
            </a:br>
            <a:endParaRPr lang="uk-UA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2627784" y="3072348"/>
            <a:ext cx="6516216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buFont typeface="Wingdings" pitchFamily="2" charset="2"/>
              <a:buChar char="q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Кількість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їжі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це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стільки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щоб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вона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забезпечила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добові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енерговитрати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організму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;</a:t>
            </a:r>
            <a:endParaRPr lang="uk-UA" sz="2400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buFont typeface="Wingdings" pitchFamily="2" charset="2"/>
              <a:buChar char="q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Якість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їжі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правильне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співвідношення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жирів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білків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вуглеводів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вітамінів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мікроелементів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;</a:t>
            </a:r>
            <a:endParaRPr lang="uk-UA" sz="2400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buFont typeface="Wingdings" pitchFamily="2" charset="2"/>
              <a:buChar char="q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Правильно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організований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режим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прийому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їжі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;</a:t>
            </a:r>
            <a:endParaRPr lang="uk-UA" sz="2400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buFont typeface="Wingdings" pitchFamily="2" charset="2"/>
              <a:buChar char="q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Засвоєння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їжі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створення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приємної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обстановки при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прийомі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їжі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;</a:t>
            </a:r>
            <a:endParaRPr lang="uk-UA" sz="2400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buFont typeface="Wingdings" pitchFamily="2" charset="2"/>
              <a:buChar char="q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Щоб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їжа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не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була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шкідливою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uk-UA" sz="2400" dirty="0"/>
          </a:p>
        </p:txBody>
      </p:sp>
    </p:spTree>
  </p:cSld>
  <p:clrMapOvr>
    <a:masterClrMapping/>
  </p:clrMapOvr>
  <p:transition>
    <p:newsflash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3645024"/>
            <a:ext cx="2826079" cy="2209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ru-RU" sz="3200" b="1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Активність</a:t>
            </a:r>
            <a:r>
              <a:rPr lang="ru-RU" sz="3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200" b="1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активність</a:t>
            </a:r>
            <a:r>
              <a:rPr lang="ru-RU" sz="3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ru-RU" sz="3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ще</a:t>
            </a:r>
            <a:r>
              <a:rPr lang="ru-RU" sz="3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раз </a:t>
            </a:r>
            <a:r>
              <a:rPr lang="ru-RU" sz="3200" b="1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активність</a:t>
            </a:r>
            <a:r>
              <a:rPr lang="ru-RU" sz="3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! </a:t>
            </a:r>
            <a:endParaRPr lang="uk-UA" sz="32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51520" y="1196752"/>
            <a:ext cx="5544616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	Будьте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активними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життєрадісними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відкритими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до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світу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 В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умовах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постійної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зайнятості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важко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знайти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час на походи в спортзал,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заняття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спортом ... </a:t>
            </a:r>
            <a:endParaRPr lang="uk-UA" sz="24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А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даремно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! </a:t>
            </a:r>
            <a:endParaRPr lang="uk-UA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uk-UA" dirty="0"/>
          </a:p>
        </p:txBody>
      </p:sp>
      <p:pic>
        <p:nvPicPr>
          <p:cNvPr id="9" name="Picture 5" descr="velosipedisti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12160" y="908720"/>
            <a:ext cx="2781205" cy="1944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Прямоугольник 9"/>
          <p:cNvSpPr/>
          <p:nvPr/>
        </p:nvSpPr>
        <p:spPr>
          <a:xfrm>
            <a:off x="3059832" y="3212976"/>
            <a:ext cx="558011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	Здоровий </a:t>
            </a:r>
            <a:r>
              <a:rPr lang="ru-RU" sz="2400" b="1" i="1" dirty="0" err="1" smtClean="0">
                <a:latin typeface="Times New Roman" pitchFamily="18" charset="0"/>
                <a:cs typeface="Times New Roman" pitchFamily="18" charset="0"/>
              </a:rPr>
              <a:t>спосіб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життя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жодним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чином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не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сумісний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шкідливими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звичками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куріння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вживання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алкоголю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тим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більше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наркоманія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uk-UA" sz="2400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251520" y="4797152"/>
            <a:ext cx="292087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4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Курити тепер не модно</a:t>
            </a:r>
            <a:endParaRPr lang="uk-UA" sz="2400" b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comb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39552" y="0"/>
            <a:ext cx="813690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Основа здорового способу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життя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sz="3200" b="1" dirty="0" err="1">
                <a:latin typeface="Times New Roman" pitchFamily="18" charset="0"/>
                <a:cs typeface="Times New Roman" pitchFamily="18" charset="0"/>
              </a:rPr>
              <a:t>правильний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err="1">
                <a:latin typeface="Times New Roman" pitchFamily="18" charset="0"/>
                <a:cs typeface="Times New Roman" pitchFamily="18" charset="0"/>
              </a:rPr>
              <a:t>розпорядок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 дня.</a:t>
            </a:r>
            <a:endParaRPr lang="uk-UA" sz="32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124744"/>
            <a:ext cx="2088232" cy="18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2483768" y="1124744"/>
            <a:ext cx="648072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i="1" u="sng" dirty="0" err="1">
                <a:latin typeface="Times New Roman" pitchFamily="18" charset="0"/>
                <a:cs typeface="Times New Roman" pitchFamily="18" charset="0"/>
              </a:rPr>
              <a:t>Що</a:t>
            </a:r>
            <a:r>
              <a:rPr lang="ru-RU" sz="2400" i="1" u="sng" dirty="0">
                <a:latin typeface="Times New Roman" pitchFamily="18" charset="0"/>
                <a:cs typeface="Times New Roman" pitchFamily="18" charset="0"/>
              </a:rPr>
              <a:t> значить </a:t>
            </a:r>
            <a:r>
              <a:rPr lang="ru-RU" sz="2400" i="1" u="sng" dirty="0" err="1">
                <a:latin typeface="Times New Roman" pitchFamily="18" charset="0"/>
                <a:cs typeface="Times New Roman" pitchFamily="18" charset="0"/>
              </a:rPr>
              <a:t>правильний</a:t>
            </a:r>
            <a:r>
              <a:rPr lang="ru-RU" sz="2400" i="1" u="sng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i="1" u="sng" dirty="0" err="1">
                <a:latin typeface="Times New Roman" pitchFamily="18" charset="0"/>
                <a:cs typeface="Times New Roman" pitchFamily="18" charset="0"/>
              </a:rPr>
              <a:t>розпорядок</a:t>
            </a:r>
            <a:r>
              <a:rPr lang="ru-RU" sz="2400" i="1" u="sng" dirty="0">
                <a:latin typeface="Times New Roman" pitchFamily="18" charset="0"/>
                <a:cs typeface="Times New Roman" pitchFamily="18" charset="0"/>
              </a:rPr>
              <a:t> дня? </a:t>
            </a:r>
            <a:endParaRPr lang="ru-RU" sz="2400" i="1" u="sng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Це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, перш за все, 8-ми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годинний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здоровий сон.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Потрібно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привчити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свій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організм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лягати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прокидатися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в один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той же час, не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залежно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від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того,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який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день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тижня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будній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чи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вихідний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. В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ідеалі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звичайно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прокидатися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треба без будильника -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це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означає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що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виспалися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. </a:t>
            </a:r>
            <a:endParaRPr lang="uk-UA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51520" y="3789040"/>
            <a:ext cx="396044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 err="1" smtClean="0">
                <a:latin typeface="Times New Roman" pitchFamily="18" charset="0"/>
                <a:cs typeface="Times New Roman" pitchFamily="18" charset="0"/>
              </a:rPr>
              <a:t>Позитивний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i="1" dirty="0" err="1" smtClean="0">
                <a:latin typeface="Times New Roman" pitchFamily="18" charset="0"/>
                <a:cs typeface="Times New Roman" pitchFamily="18" charset="0"/>
              </a:rPr>
              <a:t>настрій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uk-UA" sz="2800" dirty="0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4293096"/>
            <a:ext cx="2426754" cy="15800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>
            <a:off x="4427984" y="3789040"/>
            <a:ext cx="418044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i="1" dirty="0" err="1" smtClean="0">
                <a:latin typeface="Times New Roman" pitchFamily="18" charset="0"/>
                <a:cs typeface="Times New Roman" pitchFamily="18" charset="0"/>
              </a:rPr>
              <a:t>Дбайливе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dirty="0" err="1" smtClean="0">
                <a:latin typeface="Times New Roman" pitchFamily="18" charset="0"/>
                <a:cs typeface="Times New Roman" pitchFamily="18" charset="0"/>
              </a:rPr>
              <a:t>ставлення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 до себе!</a:t>
            </a:r>
            <a:endParaRPr lang="uk-UA" sz="2400" i="1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3707904" y="4365104"/>
            <a:ext cx="432048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«Я сильна, я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впораюся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!», «У мене все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вийде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.». </a:t>
            </a:r>
            <a:endParaRPr lang="uk-UA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948264" y="4941168"/>
            <a:ext cx="1972125" cy="16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Прямоугольник 11"/>
          <p:cNvSpPr/>
          <p:nvPr/>
        </p:nvSpPr>
        <p:spPr>
          <a:xfrm>
            <a:off x="1907704" y="5733256"/>
            <a:ext cx="496855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Вести здоровий </a:t>
            </a:r>
            <a:r>
              <a:rPr lang="ru-RU" sz="2400" b="1" dirty="0" err="1" smtClean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спосіб</a:t>
            </a:r>
            <a:r>
              <a:rPr lang="ru-RU" sz="2400" b="1" dirty="0" smtClean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 smtClean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життя</a:t>
            </a:r>
            <a:r>
              <a:rPr lang="ru-RU" sz="2400" b="1" dirty="0" smtClean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 smtClean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легше</a:t>
            </a:r>
            <a:r>
              <a:rPr lang="ru-RU" sz="2400" b="1" dirty="0" smtClean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 не </a:t>
            </a:r>
            <a:r>
              <a:rPr lang="ru-RU" sz="2400" b="1" dirty="0" err="1" smtClean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поодинці</a:t>
            </a:r>
            <a:r>
              <a:rPr lang="ru-RU" sz="2400" b="1" dirty="0" smtClean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, а в </a:t>
            </a:r>
            <a:r>
              <a:rPr lang="ru-RU" sz="2400" b="1" dirty="0" err="1" smtClean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компанії</a:t>
            </a:r>
            <a:r>
              <a:rPr lang="ru-RU" sz="2400" b="1" dirty="0" smtClean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uk-UA" sz="2400" dirty="0"/>
          </a:p>
        </p:txBody>
      </p:sp>
    </p:spTree>
  </p:cSld>
  <p:clrMapOvr>
    <a:masterClrMapping/>
  </p:clrMapOvr>
  <p:transition>
    <p:blinds dir="vert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uk-UA" sz="6000" dirty="0" smtClean="0"/>
              <a:t>ГАРНИЙ НАСТРІЙ + ? = ЗДОРОВ'Я</a:t>
            </a:r>
          </a:p>
          <a:p>
            <a:pPr>
              <a:lnSpc>
                <a:spcPct val="90000"/>
              </a:lnSpc>
              <a:buFontTx/>
              <a:buNone/>
            </a:pPr>
            <a:endParaRPr lang="uk-UA" sz="6000" dirty="0" smtClean="0"/>
          </a:p>
          <a:p>
            <a:pPr>
              <a:lnSpc>
                <a:spcPct val="90000"/>
              </a:lnSpc>
              <a:buFontTx/>
              <a:buNone/>
            </a:pPr>
            <a:r>
              <a:rPr lang="uk-UA" sz="2800" dirty="0" smtClean="0"/>
              <a:t>Який другий доданок ви б поставили на місце знака питання?</a:t>
            </a:r>
            <a:endParaRPr lang="ru-RU" sz="2800" dirty="0" smtClean="0"/>
          </a:p>
          <a:p>
            <a:endParaRPr lang="uk-UA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763688" y="476672"/>
            <a:ext cx="597666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3600" b="1" dirty="0" smtClean="0">
                <a:latin typeface="Times New Roman" pitchFamily="18" charset="0"/>
                <a:cs typeface="Times New Roman" pitchFamily="18" charset="0"/>
              </a:rPr>
              <a:t>Вправа</a:t>
            </a:r>
            <a:r>
              <a:rPr lang="uk-UA" sz="3600" dirty="0" smtClean="0">
                <a:latin typeface="Times New Roman" pitchFamily="18" charset="0"/>
                <a:cs typeface="Times New Roman" pitchFamily="18" charset="0"/>
              </a:rPr>
              <a:t> «Веселий приклад.»</a:t>
            </a:r>
            <a:r>
              <a:rPr lang="uk-UA" dirty="0" smtClean="0"/>
              <a:t/>
            </a:r>
            <a:br>
              <a:rPr lang="uk-UA" dirty="0" smtClean="0"/>
            </a:br>
            <a:endParaRPr lang="uk-UA" dirty="0"/>
          </a:p>
        </p:txBody>
      </p:sp>
    </p:spTree>
  </p:cSld>
  <p:clrMapOvr>
    <a:masterClrMapping/>
  </p:clrMapOvr>
  <p:transition>
    <p:zoom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60648"/>
            <a:ext cx="8640960" cy="764704"/>
          </a:xfrm>
        </p:spPr>
        <p:txBody>
          <a:bodyPr>
            <a:normAutofit/>
          </a:bodyPr>
          <a:lstStyle/>
          <a:p>
            <a:pPr algn="ctr"/>
            <a:r>
              <a:rPr lang="uk-UA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Шляхи вирішення проблеми</a:t>
            </a:r>
            <a:endParaRPr lang="uk-UA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51520" y="1124744"/>
            <a:ext cx="8640960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 	Отже, для того щоб змінити життя молоді пропонується наступна комплексно-цільова програма </a:t>
            </a:r>
            <a:r>
              <a:rPr lang="uk-UA" sz="2400" b="1" dirty="0" smtClean="0">
                <a:latin typeface="Times New Roman" pitchFamily="18" charset="0"/>
                <a:cs typeface="Times New Roman" pitchFamily="18" charset="0"/>
              </a:rPr>
              <a:t>«Здоровим бути модно». </a:t>
            </a:r>
          </a:p>
          <a:p>
            <a:pPr algn="just">
              <a:buFont typeface="Wingdings" pitchFamily="2" charset="2"/>
              <a:buChar char="Ø"/>
            </a:pPr>
            <a:r>
              <a:rPr lang="uk-UA" sz="2400" b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Цю двохденну програму слід провесни весною. </a:t>
            </a:r>
          </a:p>
          <a:p>
            <a:pPr algn="just">
              <a:buFont typeface="Wingdings" pitchFamily="2" charset="2"/>
              <a:buChar char="Ø"/>
            </a:pP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 Спонсорувати таку програму зможуть 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меценати</a:t>
            </a:r>
            <a:r>
              <a:rPr lang="uk-UA" sz="2400" smtClean="0">
                <a:latin typeface="Times New Roman" pitchFamily="18" charset="0"/>
                <a:cs typeface="Times New Roman" pitchFamily="18" charset="0"/>
              </a:rPr>
              <a:t>, міська рада.</a:t>
            </a:r>
            <a:endParaRPr lang="uk-UA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 1 день передбачає: виступ гуртів (для прикладу: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O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Torvald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Epolets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, можна тернопільські гурти залучити, оскільки їх в нас багато). Проте слід звернути увагу на те, щоб пісні, які вони виконують,  були в жанрі, який подобається молоді, і це переважно рок. </a:t>
            </a:r>
          </a:p>
          <a:p>
            <a:pPr algn="just">
              <a:buFont typeface="Wingdings" pitchFamily="2" charset="2"/>
              <a:buChar char="Ø"/>
            </a:pP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 Після виступу гуртів провести заїзди на конях. Таким чином і власники коней матимуть змогу прорекламувати своїх коней. За вигране перше місце – вручити квиток на виступ одного із гуртів. </a:t>
            </a:r>
          </a:p>
          <a:p>
            <a:pPr algn="just"/>
            <a:endParaRPr lang="uk-UA" sz="1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heel spokes="3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95536" y="692696"/>
            <a:ext cx="8352928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Font typeface="Wingdings" pitchFamily="2" charset="2"/>
              <a:buChar char="Ø"/>
            </a:pP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День 2. Приблизно о 11.00 на приватній земельній ділянці провести програму яка б закликала до здорового харчування «Посади, викопай і приготуй». Молодь матиме змогу власноруч засадити ділянку і цим самим покаже приклад, що не все потрібно купувати в супермаркетах, але можна і харчуватися продуктами без ГМО. Закінчення о 15.00.</a:t>
            </a:r>
          </a:p>
          <a:p>
            <a:pPr algn="just"/>
            <a:endParaRPr lang="uk-UA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 Після такої діяльності слід відпочити, так званий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“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break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”. 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Всім разом можна приготувати </a:t>
            </a:r>
            <a:r>
              <a:rPr lang="uk-UA" sz="2400" dirty="0" err="1" smtClean="0">
                <a:latin typeface="Times New Roman" pitchFamily="18" charset="0"/>
                <a:cs typeface="Times New Roman" pitchFamily="18" charset="0"/>
              </a:rPr>
              <a:t>уху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 (для прикладу). </a:t>
            </a:r>
          </a:p>
          <a:p>
            <a:pPr algn="just"/>
            <a:endParaRPr lang="uk-UA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 У вечері, для залучення молоді до активності, яка є також складовою здорового способу життя, слід провести розважальну програму КВК. Цю програму повинні вести команди Тернополя, проте, під час проведення її, молодь слід залучати до різноманітних конкурсів.</a:t>
            </a:r>
            <a:endParaRPr lang="uk-UA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heel spokes="8"/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376</TotalTime>
  <Words>629</Words>
  <Application>Microsoft Office PowerPoint</Application>
  <PresentationFormat>Экран (4:3)</PresentationFormat>
  <Paragraphs>92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Поток</vt:lpstr>
      <vt:lpstr>Презентация PowerPoint</vt:lpstr>
      <vt:lpstr>Презентация PowerPoint</vt:lpstr>
      <vt:lpstr>Презентация PowerPoint</vt:lpstr>
      <vt:lpstr>7 правил здорового способу життя</vt:lpstr>
      <vt:lpstr>Активність, активність і ще раз активність! </vt:lpstr>
      <vt:lpstr>Презентация PowerPoint</vt:lpstr>
      <vt:lpstr>Презентация PowerPoint</vt:lpstr>
      <vt:lpstr>Шляхи вирішення проблеми</vt:lpstr>
      <vt:lpstr>Презентация PowerPoint</vt:lpstr>
      <vt:lpstr>Презентация PowerPoint</vt:lpstr>
      <vt:lpstr>Висновки</vt:lpstr>
    </vt:vector>
  </TitlesOfParts>
  <Company>Reanimator Extreme Edition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Мурашка</dc:creator>
  <cp:lastModifiedBy>Мурашка</cp:lastModifiedBy>
  <cp:revision>27</cp:revision>
  <dcterms:created xsi:type="dcterms:W3CDTF">2013-01-29T08:13:41Z</dcterms:created>
  <dcterms:modified xsi:type="dcterms:W3CDTF">2013-01-31T11:08:55Z</dcterms:modified>
</cp:coreProperties>
</file>